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Quicksand" charset="1" panose="00000000000000000000"/>
      <p:regular r:id="rId50"/>
    </p:embeddedFont>
    <p:embeddedFont>
      <p:font typeface="Quicksand Bold" charset="1" panose="00000000000000000000"/>
      <p:regular r:id="rId51"/>
    </p:embeddedFont>
    <p:embeddedFont>
      <p:font typeface="Canva Sans Bold" charset="1" panose="020B0803030501040103"/>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notesMasters/notesMaster1.xml" Type="http://schemas.openxmlformats.org/officeDocument/2006/relationships/notesMaster"/><Relationship Id="rId48" Target="theme/theme2.xml" Type="http://schemas.openxmlformats.org/officeDocument/2006/relationships/theme"/><Relationship Id="rId49" Target="notesSlides/notesSlide1.xml" Type="http://schemas.openxmlformats.org/officeDocument/2006/relationships/note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notesSlides/notesSlide2.xml" Type="http://schemas.openxmlformats.org/officeDocument/2006/relationships/notesSlide"/><Relationship Id="rId53" Target="notesSlides/notesSlide3.xml" Type="http://schemas.openxmlformats.org/officeDocument/2006/relationships/notesSlide"/><Relationship Id="rId54" Target="notesSlides/notesSlide4.xml" Type="http://schemas.openxmlformats.org/officeDocument/2006/relationships/notesSlide"/><Relationship Id="rId55" Target="notesSlides/notesSlide5.xml" Type="http://schemas.openxmlformats.org/officeDocument/2006/relationships/notesSlide"/><Relationship Id="rId56" Target="notesSlides/notesSlide6.xml" Type="http://schemas.openxmlformats.org/officeDocument/2006/relationships/notesSlide"/><Relationship Id="rId57" Target="notesSlides/notesSlide7.xml" Type="http://schemas.openxmlformats.org/officeDocument/2006/relationships/notesSlide"/><Relationship Id="rId58" Target="notesSlides/notesSlide8.xml" Type="http://schemas.openxmlformats.org/officeDocument/2006/relationships/notesSlide"/><Relationship Id="rId59" Target="notesSlides/notesSlide9.xml" Type="http://schemas.openxmlformats.org/officeDocument/2006/relationships/notesSlide"/><Relationship Id="rId6" Target="slides/slide1.xml" Type="http://schemas.openxmlformats.org/officeDocument/2006/relationships/slide"/><Relationship Id="rId60" Target="notesSlides/notesSlide10.xml" Type="http://schemas.openxmlformats.org/officeDocument/2006/relationships/notesSlide"/><Relationship Id="rId61" Target="notesSlides/notesSlide11.xml" Type="http://schemas.openxmlformats.org/officeDocument/2006/relationships/notesSlide"/><Relationship Id="rId62" Target="notesSlides/notesSlide12.xml" Type="http://schemas.openxmlformats.org/officeDocument/2006/relationships/notesSlide"/><Relationship Id="rId63" Target="fonts/font63.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 morning every one,</a:t>
            </a:r>
          </a:p>
          <a:p>
            <a:r>
              <a:rPr lang="en-US"/>
              <a:t>This is Gia and our team member Duc Huy</a:t>
            </a:r>
          </a:p>
          <a:p>
            <a:r>
              <a:rPr lang="en-US"/>
              <a:t/>
            </a:r>
          </a:p>
          <a:p>
            <a:r>
              <a:rPr lang="en-US"/>
              <a:t>I will present our Computer Engineering project about Acceleration of Graph Attention Network on FPGA.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Unstructured data of input feature matrix will result in unstructured data through some calculation module.</a:t>
            </a:r>
          </a:p>
          <a:p>
            <a:r>
              <a:rPr lang="en-US"/>
              <a:t/>
            </a:r>
          </a:p>
          <a:p>
            <a:r>
              <a:rPr lang="en-US"/>
              <a:t>Hence, some processes have to wait for values to finish computing for a long time,may cause some pipeline stalls issue.</a:t>
            </a:r>
          </a:p>
          <a:p>
            <a:r>
              <a:rPr lang="en-US"/>
              <a:t/>
            </a:r>
          </a:p>
          <a:p>
            <a:r>
              <a:rPr lang="en-US"/>
              <a:t>we propose to organize data in the beginning before transfer to hardware implementation. therefore all related node can be grouped together and finish calculating at the same time in each module block.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proposed to group connected node into subgraphs, with source node and the neighboring node.</a:t>
            </a:r>
          </a:p>
          <a:p>
            <a:r>
              <a:rPr lang="en-US"/>
              <a:t/>
            </a:r>
          </a:p>
          <a:p>
            <a:r>
              <a:rPr lang="en-US"/>
              <a:t>in this example, 4 node graph can represent as 4 subgraphs.</a:t>
            </a:r>
          </a:p>
          <a:p>
            <a:r>
              <a:rPr lang="en-US"/>
              <a:t>source node: will be at head.</a:t>
            </a:r>
          </a:p>
          <a:p>
            <a:r>
              <a:rPr lang="en-US"/>
              <a:t>while other connected node is followed.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Graph Compressed Sparse Row</a:t>
            </a:r>
          </a:p>
          <a:p>
            <a:r>
              <a:rPr lang="en-US"/>
              <a:t/>
            </a:r>
          </a:p>
          <a:p>
            <a:r>
              <a:rPr lang="en-US"/>
              <a:t>We introduce a new format for graph representation, by collect information of non-zero value in the feature subgraphs.</a:t>
            </a:r>
          </a:p>
          <a:p>
            <a:r>
              <a:rPr lang="en-US"/>
              <a:t/>
            </a:r>
          </a:p>
          <a:p>
            <a:r>
              <a:rPr lang="en-US"/>
              <a:t>info can be extract in 3 array:</a:t>
            </a:r>
          </a:p>
          <a:p>
            <a:r>
              <a:rPr lang="en-US"/>
              <a:t>col index column index of value </a:t>
            </a:r>
          </a:p>
          <a:p>
            <a:r>
              <a:rPr lang="en-US"/>
              <a:t>value</a:t>
            </a:r>
          </a:p>
          <a:p>
            <a:r>
              <a:rPr lang="en-US"/>
              <a:t>node_info: comprise of row length (how many non-zero value in subgraph), num_of_nodes in subgraphs, node_flag indicate source node.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Graph Convolutional Network </a:t>
            </a:r>
          </a:p>
          <a:p>
            <a:r>
              <a:rPr lang="en-US"/>
              <a:t>or to say Convolutional Network in graph structure</a:t>
            </a:r>
          </a:p>
          <a:p>
            <a:r>
              <a:rPr lang="en-US"/>
              <a:t/>
            </a:r>
          </a:p>
          <a:p>
            <a:r>
              <a:rPr lang="en-US"/>
              <a:t/>
            </a:r>
          </a:p>
          <a:p>
            <a:r>
              <a:rPr lang="en-US"/>
              <a:t>but may result in poor performance in some specific dataset of inductive task.</a:t>
            </a:r>
          </a:p>
          <a:p>
            <a:r>
              <a:rPr lang="en-US"/>
              <a:t/>
            </a:r>
          </a:p>
          <a:p>
            <a:r>
              <a:rPr lang="en-US"/>
              <a:t/>
            </a:r>
          </a:p>
          <a:p>
            <a:r>
              <a:rPr lang="en-US"/>
              <a:t>GRAPH ATTENTION NETWORK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experiment is plan to implemented on ZCU Soc Ultrascale+</a:t>
            </a:r>
          </a:p>
          <a:p>
            <a:r>
              <a:rPr lang="en-US"/>
              <a:t>with a large resource of LUT and Block RAM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list out 4 formula for a graph attention layer, which are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figure, each row of matrix H will be a vector to perform linear transformation with Weight matrix W. </a:t>
            </a:r>
          </a:p>
          <a:p>
            <a:r>
              <a:rPr lang="en-US"/>
              <a:t/>
            </a:r>
          </a:p>
          <a:p>
            <a:r>
              <a:rPr lang="en-US"/>
              <a:t>for example in this case, 5 rows of matrix H with 4 features value will multiply with 4x8 W matrix. </a:t>
            </a:r>
          </a:p>
          <a:p>
            <a:r>
              <a:rPr lang="en-US"/>
              <a:t>the result will be 4 vector z with size 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attention means to define the importance of the connected node in the graph.</a:t>
            </a:r>
          </a:p>
          <a:p>
            <a:r>
              <a:rPr lang="en-US"/>
              <a:t/>
            </a:r>
          </a:p>
          <a:p>
            <a:r>
              <a:rPr lang="en-US"/>
              <a:t/>
            </a:r>
          </a:p>
          <a:p>
            <a:r>
              <a:rPr lang="en-US"/>
              <a:t>there will be learnable attention weight, and we have to concatenate  z values of 2 connected node to multiply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Softmax normalizes the result into a probability distribution.</a:t>
            </a:r>
          </a:p>
          <a:p>
            <a:r>
              <a:rPr lang="en-US"/>
              <a:t>The reason of softmax is to classify, score the importance of edges</a:t>
            </a:r>
          </a:p>
          <a:p>
            <a:r>
              <a:rPr lang="en-US"/>
              <a:t/>
            </a:r>
          </a:p>
          <a:p>
            <a:r>
              <a:rPr lang="en-US"/>
              <a:t/>
            </a:r>
          </a:p>
          <a:p>
            <a:r>
              <a:rPr lang="en-US"/>
              <a:t>in this case</a:t>
            </a:r>
          </a:p>
          <a:p>
            <a:r>
              <a:rPr lang="en-US"/>
              <a:t>attention coefficient in each edge of neighboring nodes will be normalized.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 calculation of a GAT layer is aggregating all the previous calculations to return the output of the layer.</a:t>
            </a:r>
          </a:p>
          <a:p>
            <a:r>
              <a:rPr lang="en-US"/>
              <a:t/>
            </a:r>
          </a:p>
          <a:p>
            <a:r>
              <a:rPr lang="en-US"/>
              <a:t>GAT layer result will be the sum of Weighted features, combine with attention coefficient.</a:t>
            </a:r>
          </a:p>
          <a:p>
            <a:r>
              <a:rPr lang="en-US"/>
              <a:t>To control output range, there will an activation function applied to the aggregated result.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implement in hardware, We need to adjust somecalculations to optimize resource and calculation processes.</a:t>
            </a:r>
          </a:p>
          <a:p>
            <a:r>
              <a:rPr lang="en-US"/>
              <a:t/>
            </a:r>
          </a:p>
          <a:p>
            <a:r>
              <a:rPr lang="en-US"/>
              <a:t>All Activation functions should change to ReLU in order to avoid negative values.</a:t>
            </a:r>
          </a:p>
          <a:p>
            <a:r>
              <a:rPr lang="en-US"/>
              <a:t/>
            </a:r>
          </a:p>
          <a:p>
            <a:r>
              <a:rPr lang="en-US"/>
              <a:t>the concatenation in attention coefficient needs to change to the sum of splitted attention weights. to avoid repetitive multiplication of the z and a.</a:t>
            </a:r>
          </a:p>
          <a:p>
            <a:r>
              <a:rPr lang="en-US"/>
              <a:t/>
            </a:r>
          </a:p>
          <a:p>
            <a:r>
              <a:rPr lang="en-US"/>
              <a:t>exponential with base e will be changed to base 2 to gain benefits from shift bit operation in hardware.</a:t>
            </a:r>
          </a:p>
          <a:p>
            <a:r>
              <a:rPr lang="en-US"/>
              <a:t/>
            </a:r>
          </a:p>
          <a:p>
            <a:r>
              <a:rPr lang="en-US"/>
              <a:t>Hence, all this modification have to be validate and evaluate system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png" Type="http://schemas.openxmlformats.org/officeDocument/2006/relationships/image"/><Relationship Id="rId4" Target="../media/image15.png" Type="http://schemas.openxmlformats.org/officeDocument/2006/relationships/image"/><Relationship Id="rId5"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9029390"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a:t>
            </a:r>
          </a:p>
        </p:txBody>
      </p:sp>
      <p:sp>
        <p:nvSpPr>
          <p:cNvPr name="TextBox 6" id="6"/>
          <p:cNvSpPr txBox="true"/>
          <p:nvPr/>
        </p:nvSpPr>
        <p:spPr>
          <a:xfrm rot="0">
            <a:off x="5629318" y="708570"/>
            <a:ext cx="9441048"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AutoShape 7" id="7"/>
          <p:cNvSpPr/>
          <p:nvPr/>
        </p:nvSpPr>
        <p:spPr>
          <a:xfrm>
            <a:off x="3447018" y="7042145"/>
            <a:ext cx="11446705" cy="0"/>
          </a:xfrm>
          <a:prstGeom prst="line">
            <a:avLst/>
          </a:prstGeom>
          <a:ln cap="flat" w="66675">
            <a:solidFill>
              <a:srgbClr val="48768F"/>
            </a:solidFill>
            <a:prstDash val="solid"/>
            <a:headEnd type="oval" len="lg" w="lg"/>
            <a:tailEnd type="oval" len="lg" w="lg"/>
          </a:ln>
        </p:spPr>
      </p:sp>
      <p:sp>
        <p:nvSpPr>
          <p:cNvPr name="TextBox 8" id="8"/>
          <p:cNvSpPr txBox="true"/>
          <p:nvPr/>
        </p:nvSpPr>
        <p:spPr>
          <a:xfrm rot="0">
            <a:off x="0" y="3297586"/>
            <a:ext cx="18288000" cy="3438484"/>
          </a:xfrm>
          <a:prstGeom prst="rect">
            <a:avLst/>
          </a:prstGeom>
        </p:spPr>
        <p:txBody>
          <a:bodyPr anchor="t" rtlCol="false" tIns="0" lIns="0" bIns="0" rIns="0">
            <a:spAutoFit/>
          </a:bodyPr>
          <a:lstStyle/>
          <a:p>
            <a:pPr algn="ctr">
              <a:lnSpc>
                <a:spcPts val="8400"/>
              </a:lnSpc>
            </a:pPr>
            <a:r>
              <a:rPr lang="en-US" sz="6000" b="true">
                <a:solidFill>
                  <a:srgbClr val="427898"/>
                </a:solidFill>
                <a:latin typeface="Quicksand Bold"/>
                <a:ea typeface="Quicksand Bold"/>
                <a:cs typeface="Quicksand Bold"/>
                <a:sym typeface="Quicksand Bold"/>
              </a:rPr>
              <a:t>Acceleration of</a:t>
            </a:r>
          </a:p>
          <a:p>
            <a:pPr algn="ctr">
              <a:lnSpc>
                <a:spcPts val="10500"/>
              </a:lnSpc>
            </a:pPr>
            <a:r>
              <a:rPr lang="en-US" sz="7500" b="true">
                <a:solidFill>
                  <a:srgbClr val="427898"/>
                </a:solidFill>
                <a:latin typeface="Quicksand Bold"/>
                <a:ea typeface="Quicksand Bold"/>
                <a:cs typeface="Quicksand Bold"/>
                <a:sym typeface="Quicksand Bold"/>
              </a:rPr>
              <a:t>Graph Attention Network</a:t>
            </a:r>
          </a:p>
          <a:p>
            <a:pPr algn="ctr">
              <a:lnSpc>
                <a:spcPts val="8400"/>
              </a:lnSpc>
            </a:pPr>
            <a:r>
              <a:rPr lang="en-US" sz="6000" b="true">
                <a:solidFill>
                  <a:srgbClr val="427898"/>
                </a:solidFill>
                <a:latin typeface="Quicksand Bold"/>
                <a:ea typeface="Quicksand Bold"/>
                <a:cs typeface="Quicksand Bold"/>
                <a:sym typeface="Quicksand Bold"/>
              </a:rPr>
              <a:t>on FPGA</a:t>
            </a:r>
          </a:p>
        </p:txBody>
      </p:sp>
      <p:sp>
        <p:nvSpPr>
          <p:cNvPr name="TextBox 9" id="9"/>
          <p:cNvSpPr txBox="true"/>
          <p:nvPr/>
        </p:nvSpPr>
        <p:spPr>
          <a:xfrm rot="0">
            <a:off x="943415" y="2035847"/>
            <a:ext cx="16315885" cy="1385564"/>
          </a:xfrm>
          <a:prstGeom prst="rect">
            <a:avLst/>
          </a:prstGeom>
        </p:spPr>
        <p:txBody>
          <a:bodyPr anchor="t" rtlCol="false" tIns="0" lIns="0" bIns="0" rIns="0">
            <a:spAutoFit/>
          </a:bodyPr>
          <a:lstStyle/>
          <a:p>
            <a:pPr algn="ctr">
              <a:lnSpc>
                <a:spcPts val="6860"/>
              </a:lnSpc>
            </a:pPr>
            <a:r>
              <a:rPr lang="en-US" sz="4900" b="true">
                <a:solidFill>
                  <a:srgbClr val="427898"/>
                </a:solidFill>
                <a:latin typeface="Quicksand Bold"/>
                <a:ea typeface="Quicksand Bold"/>
                <a:cs typeface="Quicksand Bold"/>
                <a:sym typeface="Quicksand Bold"/>
              </a:rPr>
              <a:t>Computer Engineering Project</a:t>
            </a:r>
          </a:p>
          <a:p>
            <a:pPr algn="ctr">
              <a:lnSpc>
                <a:spcPts val="4200"/>
              </a:lnSpc>
            </a:pPr>
            <a:r>
              <a:rPr lang="en-US" sz="3000" b="true">
                <a:solidFill>
                  <a:srgbClr val="427898"/>
                </a:solidFill>
                <a:latin typeface="Quicksand Bold"/>
                <a:ea typeface="Quicksand Bold"/>
                <a:cs typeface="Quicksand Bold"/>
                <a:sym typeface="Quicksand Bold"/>
              </a:rPr>
              <a:t>---oOo---</a:t>
            </a:r>
          </a:p>
        </p:txBody>
      </p:sp>
      <p:sp>
        <p:nvSpPr>
          <p:cNvPr name="TextBox 10" id="10"/>
          <p:cNvSpPr txBox="true"/>
          <p:nvPr/>
        </p:nvSpPr>
        <p:spPr>
          <a:xfrm rot="0">
            <a:off x="1651938" y="7538747"/>
            <a:ext cx="7140727" cy="1417320"/>
          </a:xfrm>
          <a:prstGeom prst="rect">
            <a:avLst/>
          </a:prstGeom>
        </p:spPr>
        <p:txBody>
          <a:bodyPr anchor="t" rtlCol="false" tIns="0" lIns="0" bIns="0" rIns="0">
            <a:spAutoFit/>
          </a:bodyPr>
          <a:lstStyle/>
          <a:p>
            <a:pPr algn="just">
              <a:lnSpc>
                <a:spcPts val="3779"/>
              </a:lnSpc>
            </a:pPr>
            <a:r>
              <a:rPr lang="en-US" sz="2699" b="true">
                <a:solidFill>
                  <a:srgbClr val="323232"/>
                </a:solidFill>
                <a:latin typeface="Quicksand Bold"/>
                <a:ea typeface="Quicksand Bold"/>
                <a:cs typeface="Quicksand Bold"/>
                <a:sym typeface="Quicksand Bold"/>
              </a:rPr>
              <a:t>Council: CE - CC05</a:t>
            </a:r>
          </a:p>
          <a:p>
            <a:pPr algn="just">
              <a:lnSpc>
                <a:spcPts val="3779"/>
              </a:lnSpc>
            </a:pPr>
            <a:r>
              <a:rPr lang="en-US" sz="2699" b="true">
                <a:solidFill>
                  <a:srgbClr val="323232"/>
                </a:solidFill>
                <a:latin typeface="Quicksand Bold"/>
                <a:ea typeface="Quicksand Bold"/>
                <a:cs typeface="Quicksand Bold"/>
                <a:sym typeface="Quicksand Bold"/>
              </a:rPr>
              <a:t>Supervisor: Assoc. Prof. Pham Quoc Cuong</a:t>
            </a:r>
          </a:p>
          <a:p>
            <a:pPr algn="just">
              <a:lnSpc>
                <a:spcPts val="3779"/>
              </a:lnSpc>
            </a:pPr>
            <a:r>
              <a:rPr lang="en-US" sz="2699" b="true">
                <a:solidFill>
                  <a:srgbClr val="323232"/>
                </a:solidFill>
                <a:latin typeface="Quicksand Bold"/>
                <a:ea typeface="Quicksand Bold"/>
                <a:cs typeface="Quicksand Bold"/>
                <a:sym typeface="Quicksand Bold"/>
              </a:rPr>
              <a:t>Member Secretary: Mr. Nguyen Thanh Loc</a:t>
            </a:r>
          </a:p>
        </p:txBody>
      </p:sp>
      <p:sp>
        <p:nvSpPr>
          <p:cNvPr name="TextBox 11" id="11"/>
          <p:cNvSpPr txBox="true"/>
          <p:nvPr/>
        </p:nvSpPr>
        <p:spPr>
          <a:xfrm rot="0">
            <a:off x="10217856" y="7291070"/>
            <a:ext cx="6402380" cy="1893570"/>
          </a:xfrm>
          <a:prstGeom prst="rect">
            <a:avLst/>
          </a:prstGeom>
        </p:spPr>
        <p:txBody>
          <a:bodyPr anchor="t" rtlCol="false" tIns="0" lIns="0" bIns="0" rIns="0">
            <a:spAutoFit/>
          </a:bodyPr>
          <a:lstStyle/>
          <a:p>
            <a:pPr algn="l">
              <a:lnSpc>
                <a:spcPts val="3779"/>
              </a:lnSpc>
            </a:pPr>
            <a:r>
              <a:rPr lang="en-US" sz="2699" b="true">
                <a:solidFill>
                  <a:srgbClr val="323232"/>
                </a:solidFill>
                <a:latin typeface="Quicksand Bold"/>
                <a:ea typeface="Quicksand Bold"/>
                <a:cs typeface="Quicksand Bold"/>
                <a:sym typeface="Quicksand Bold"/>
              </a:rPr>
              <a:t>Authors:</a:t>
            </a:r>
          </a:p>
          <a:p>
            <a:pPr algn="l" marL="582927" indent="-291463" lvl="1">
              <a:lnSpc>
                <a:spcPts val="3779"/>
              </a:lnSpc>
              <a:buFont typeface="Arial"/>
              <a:buChar char="•"/>
            </a:pPr>
            <a:r>
              <a:rPr lang="en-US" b="true" sz="2699">
                <a:solidFill>
                  <a:srgbClr val="323232"/>
                </a:solidFill>
                <a:latin typeface="Quicksand Bold"/>
                <a:ea typeface="Quicksand Bold"/>
                <a:cs typeface="Quicksand Bold"/>
                <a:sym typeface="Quicksand Bold"/>
              </a:rPr>
              <a:t>Hoang Tien Duc            - 2152520</a:t>
            </a:r>
          </a:p>
          <a:p>
            <a:pPr algn="l" marL="582927" indent="-291463" lvl="1">
              <a:lnSpc>
                <a:spcPts val="3779"/>
              </a:lnSpc>
              <a:buFont typeface="Arial"/>
              <a:buChar char="•"/>
            </a:pPr>
            <a:r>
              <a:rPr lang="en-US" b="true" sz="2699">
                <a:solidFill>
                  <a:srgbClr val="323232"/>
                </a:solidFill>
                <a:latin typeface="Quicksand Bold"/>
                <a:ea typeface="Quicksand Bold"/>
                <a:cs typeface="Quicksand Bold"/>
                <a:sym typeface="Quicksand Bold"/>
              </a:rPr>
              <a:t>Dang Hoang Gia           - 2153312</a:t>
            </a:r>
          </a:p>
          <a:p>
            <a:pPr algn="l" marL="582927" indent="-291463" lvl="1">
              <a:lnSpc>
                <a:spcPts val="3779"/>
              </a:lnSpc>
              <a:buFont typeface="Arial"/>
              <a:buChar char="•"/>
            </a:pPr>
            <a:r>
              <a:rPr lang="en-US" b="true" sz="2699">
                <a:solidFill>
                  <a:srgbClr val="323232"/>
                </a:solidFill>
                <a:latin typeface="Quicksand Bold"/>
                <a:ea typeface="Quicksand Bold"/>
                <a:cs typeface="Quicksand Bold"/>
                <a:sym typeface="Quicksand Bold"/>
              </a:rPr>
              <a:t>Nguyen Duc Bao Huy   - 2152089</a:t>
            </a:r>
          </a:p>
        </p:txBody>
      </p:sp>
      <p:grpSp>
        <p:nvGrpSpPr>
          <p:cNvPr name="Group 12" id="12"/>
          <p:cNvGrpSpPr/>
          <p:nvPr/>
        </p:nvGrpSpPr>
        <p:grpSpPr>
          <a:xfrm rot="0">
            <a:off x="557653" y="1028646"/>
            <a:ext cx="771525" cy="8315379"/>
            <a:chOff x="0" y="0"/>
            <a:chExt cx="1028700" cy="11087172"/>
          </a:xfrm>
        </p:grpSpPr>
        <p:sp>
          <p:nvSpPr>
            <p:cNvPr name="AutoShape 13" id="13"/>
            <p:cNvSpPr/>
            <p:nvPr/>
          </p:nvSpPr>
          <p:spPr>
            <a:xfrm flipV="true">
              <a:off x="508000" y="6686335"/>
              <a:ext cx="0" cy="4400838"/>
            </a:xfrm>
            <a:prstGeom prst="line">
              <a:avLst/>
            </a:prstGeom>
            <a:ln cap="flat" w="101600">
              <a:solidFill>
                <a:srgbClr val="CFDDE6"/>
              </a:solidFill>
              <a:prstDash val="solid"/>
              <a:headEnd type="oval" len="lg" w="lg"/>
              <a:tailEnd type="none" len="sm" w="sm"/>
            </a:ln>
          </p:spPr>
        </p:sp>
        <p:grpSp>
          <p:nvGrpSpPr>
            <p:cNvPr name="Group 14" id="14"/>
            <p:cNvGrpSpPr/>
            <p:nvPr/>
          </p:nvGrpSpPr>
          <p:grpSpPr>
            <a:xfrm rot="-5400000">
              <a:off x="0" y="5049567"/>
              <a:ext cx="1028700" cy="10287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16" id="16"/>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7" id="17"/>
            <p:cNvSpPr/>
            <p:nvPr/>
          </p:nvSpPr>
          <p:spPr>
            <a:xfrm flipH="true" flipV="true">
              <a:off x="508000" y="73"/>
              <a:ext cx="6350" cy="4439861"/>
            </a:xfrm>
            <a:prstGeom prst="line">
              <a:avLst/>
            </a:prstGeom>
            <a:ln cap="flat" w="101600">
              <a:solidFill>
                <a:srgbClr val="CFDDE6"/>
              </a:solidFill>
              <a:prstDash val="solid"/>
              <a:headEnd type="none" len="sm" w="sm"/>
              <a:tailEnd type="oval" len="lg" w="lg"/>
            </a:ln>
          </p:spPr>
        </p:sp>
      </p:grpSp>
      <p:grpSp>
        <p:nvGrpSpPr>
          <p:cNvPr name="Group 18" id="18"/>
          <p:cNvGrpSpPr/>
          <p:nvPr/>
        </p:nvGrpSpPr>
        <p:grpSpPr>
          <a:xfrm rot="0">
            <a:off x="16873538" y="1043306"/>
            <a:ext cx="771525" cy="8315379"/>
            <a:chOff x="0" y="0"/>
            <a:chExt cx="1028700" cy="11087172"/>
          </a:xfrm>
        </p:grpSpPr>
        <p:sp>
          <p:nvSpPr>
            <p:cNvPr name="AutoShape 19" id="19"/>
            <p:cNvSpPr/>
            <p:nvPr/>
          </p:nvSpPr>
          <p:spPr>
            <a:xfrm flipV="true">
              <a:off x="508000" y="6686335"/>
              <a:ext cx="0" cy="4400838"/>
            </a:xfrm>
            <a:prstGeom prst="line">
              <a:avLst/>
            </a:prstGeom>
            <a:ln cap="flat" w="101600">
              <a:solidFill>
                <a:srgbClr val="CFDDE6"/>
              </a:solidFill>
              <a:prstDash val="solid"/>
              <a:headEnd type="oval" len="lg" w="lg"/>
              <a:tailEnd type="none" len="sm" w="sm"/>
            </a:ln>
          </p:spPr>
        </p:sp>
        <p:grpSp>
          <p:nvGrpSpPr>
            <p:cNvPr name="Group 20" id="20"/>
            <p:cNvGrpSpPr/>
            <p:nvPr/>
          </p:nvGrpSpPr>
          <p:grpSpPr>
            <a:xfrm rot="-5400000">
              <a:off x="0" y="5049567"/>
              <a:ext cx="1028700" cy="10287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22" id="22"/>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3" id="23"/>
            <p:cNvSpPr/>
            <p:nvPr/>
          </p:nvSpPr>
          <p:spPr>
            <a:xfrm flipH="true" flipV="true">
              <a:off x="508000" y="73"/>
              <a:ext cx="6350" cy="4439861"/>
            </a:xfrm>
            <a:prstGeom prst="line">
              <a:avLst/>
            </a:prstGeom>
            <a:ln cap="flat" w="101600">
              <a:solidFill>
                <a:srgbClr val="CFDDE6"/>
              </a:solidFill>
              <a:prstDash val="solid"/>
              <a:headEnd type="none" len="sm" w="sm"/>
              <a:tailEnd type="oval" len="lg" w="lg"/>
            </a:ln>
          </p:spPr>
        </p:sp>
      </p:grpSp>
      <p:sp>
        <p:nvSpPr>
          <p:cNvPr name="Freeform 24" id="24"/>
          <p:cNvSpPr/>
          <p:nvPr/>
        </p:nvSpPr>
        <p:spPr>
          <a:xfrm flipH="false" flipV="false" rot="0">
            <a:off x="15070366" y="397289"/>
            <a:ext cx="1803172" cy="1724283"/>
          </a:xfrm>
          <a:custGeom>
            <a:avLst/>
            <a:gdLst/>
            <a:ahLst/>
            <a:cxnLst/>
            <a:rect r="r" b="b" t="t" l="l"/>
            <a:pathLst>
              <a:path h="1724283" w="1803172">
                <a:moveTo>
                  <a:pt x="0" y="0"/>
                </a:moveTo>
                <a:lnTo>
                  <a:pt x="1803172" y="0"/>
                </a:lnTo>
                <a:lnTo>
                  <a:pt x="1803172" y="1724283"/>
                </a:lnTo>
                <a:lnTo>
                  <a:pt x="0" y="1724283"/>
                </a:lnTo>
                <a:lnTo>
                  <a:pt x="0" y="0"/>
                </a:lnTo>
                <a:close/>
              </a:path>
            </a:pathLst>
          </a:custGeom>
          <a:blipFill>
            <a:blip r:embed="rId3"/>
            <a:stretch>
              <a:fillRect l="0" t="0" r="0" b="0"/>
            </a:stretch>
          </a:blipFill>
        </p:spPr>
      </p:sp>
      <p:sp>
        <p:nvSpPr>
          <p:cNvPr name="AutoShape 25" id="25"/>
          <p:cNvSpPr/>
          <p:nvPr/>
        </p:nvSpPr>
        <p:spPr>
          <a:xfrm flipH="true" flipV="true">
            <a:off x="9144000" y="7526645"/>
            <a:ext cx="997" cy="1645464"/>
          </a:xfrm>
          <a:prstGeom prst="line">
            <a:avLst/>
          </a:prstGeom>
          <a:ln cap="flat" w="57150">
            <a:solidFill>
              <a:srgbClr val="CFDDE6"/>
            </a:solidFill>
            <a:prstDash val="solid"/>
            <a:headEnd type="oval" len="lg" w="lg"/>
            <a:tailEnd type="oval" len="lg" w="lg"/>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9029390"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9</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grpSp>
        <p:nvGrpSpPr>
          <p:cNvPr name="Group 10" id="10"/>
          <p:cNvGrpSpPr/>
          <p:nvPr/>
        </p:nvGrpSpPr>
        <p:grpSpPr>
          <a:xfrm rot="0">
            <a:off x="1028700" y="5468611"/>
            <a:ext cx="7931968" cy="1263388"/>
            <a:chOff x="0" y="0"/>
            <a:chExt cx="2119851" cy="337646"/>
          </a:xfrm>
        </p:grpSpPr>
        <p:sp>
          <p:nvSpPr>
            <p:cNvPr name="Freeform 11" id="11"/>
            <p:cNvSpPr/>
            <p:nvPr/>
          </p:nvSpPr>
          <p:spPr>
            <a:xfrm flipH="false" flipV="false" rot="0">
              <a:off x="0" y="0"/>
              <a:ext cx="2119851" cy="337646"/>
            </a:xfrm>
            <a:custGeom>
              <a:avLst/>
              <a:gdLst/>
              <a:ahLst/>
              <a:cxnLst/>
              <a:rect r="r" b="b" t="t" l="l"/>
              <a:pathLst>
                <a:path h="337646" w="2119851">
                  <a:moveTo>
                    <a:pt x="1916651" y="0"/>
                  </a:moveTo>
                  <a:lnTo>
                    <a:pt x="0" y="0"/>
                  </a:lnTo>
                  <a:lnTo>
                    <a:pt x="0" y="337646"/>
                  </a:lnTo>
                  <a:lnTo>
                    <a:pt x="1916651" y="337646"/>
                  </a:lnTo>
                  <a:lnTo>
                    <a:pt x="2119851" y="168823"/>
                  </a:lnTo>
                  <a:lnTo>
                    <a:pt x="1916651" y="0"/>
                  </a:lnTo>
                  <a:close/>
                </a:path>
              </a:pathLst>
            </a:custGeom>
            <a:solidFill>
              <a:srgbClr val="CFDDE6"/>
            </a:solidFill>
          </p:spPr>
        </p:sp>
        <p:sp>
          <p:nvSpPr>
            <p:cNvPr name="TextBox 12" id="12"/>
            <p:cNvSpPr txBox="true"/>
            <p:nvPr/>
          </p:nvSpPr>
          <p:spPr>
            <a:xfrm>
              <a:off x="0" y="-28575"/>
              <a:ext cx="2005551" cy="366221"/>
            </a:xfrm>
            <a:prstGeom prst="rect">
              <a:avLst/>
            </a:prstGeom>
          </p:spPr>
          <p:txBody>
            <a:bodyPr anchor="ctr" rtlCol="false" tIns="40933" lIns="40933" bIns="40933" rIns="40933"/>
            <a:lstStyle/>
            <a:p>
              <a:pPr algn="ctr">
                <a:lnSpc>
                  <a:spcPts val="2100"/>
                </a:lnSpc>
              </a:pPr>
            </a:p>
          </p:txBody>
        </p:sp>
      </p:grpSp>
      <p:sp>
        <p:nvSpPr>
          <p:cNvPr name="Freeform 13" id="13"/>
          <p:cNvSpPr/>
          <p:nvPr/>
        </p:nvSpPr>
        <p:spPr>
          <a:xfrm flipH="false" flipV="false" rot="0">
            <a:off x="1450504" y="5638979"/>
            <a:ext cx="5580732" cy="897538"/>
          </a:xfrm>
          <a:custGeom>
            <a:avLst/>
            <a:gdLst/>
            <a:ahLst/>
            <a:cxnLst/>
            <a:rect r="r" b="b" t="t" l="l"/>
            <a:pathLst>
              <a:path h="897538" w="5580732">
                <a:moveTo>
                  <a:pt x="0" y="0"/>
                </a:moveTo>
                <a:lnTo>
                  <a:pt x="5580732" y="0"/>
                </a:lnTo>
                <a:lnTo>
                  <a:pt x="5580732" y="897538"/>
                </a:lnTo>
                <a:lnTo>
                  <a:pt x="0" y="897538"/>
                </a:lnTo>
                <a:lnTo>
                  <a:pt x="0" y="0"/>
                </a:lnTo>
                <a:close/>
              </a:path>
            </a:pathLst>
          </a:custGeom>
          <a:blipFill>
            <a:blip r:embed="rId4"/>
            <a:stretch>
              <a:fillRect l="0" t="0" r="0" b="0"/>
            </a:stretch>
          </a:blipFill>
        </p:spPr>
      </p:sp>
      <p:sp>
        <p:nvSpPr>
          <p:cNvPr name="TextBox 14" id="14"/>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5" id="15"/>
          <p:cNvSpPr txBox="true"/>
          <p:nvPr/>
        </p:nvSpPr>
        <p:spPr>
          <a:xfrm rot="0">
            <a:off x="1028700" y="833921"/>
            <a:ext cx="1162872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Graph Attention Network</a:t>
            </a:r>
          </a:p>
        </p:txBody>
      </p:sp>
      <p:sp>
        <p:nvSpPr>
          <p:cNvPr name="TextBox 16" id="16"/>
          <p:cNvSpPr txBox="true"/>
          <p:nvPr/>
        </p:nvSpPr>
        <p:spPr>
          <a:xfrm rot="0">
            <a:off x="363968" y="2275067"/>
            <a:ext cx="17561299" cy="721996"/>
          </a:xfrm>
          <a:prstGeom prst="rect">
            <a:avLst/>
          </a:prstGeom>
        </p:spPr>
        <p:txBody>
          <a:bodyPr anchor="t" rtlCol="false" tIns="0" lIns="0" bIns="0" rIns="0">
            <a:spAutoFit/>
          </a:bodyPr>
          <a:lstStyle/>
          <a:p>
            <a:pPr algn="ctr">
              <a:lnSpc>
                <a:spcPts val="5879"/>
              </a:lnSpc>
              <a:spcBef>
                <a:spcPct val="0"/>
              </a:spcBef>
            </a:pPr>
            <a:r>
              <a:rPr lang="en-US" b="true" sz="4199">
                <a:solidFill>
                  <a:srgbClr val="48768F"/>
                </a:solidFill>
                <a:latin typeface="Quicksand Bold"/>
                <a:ea typeface="Quicksand Bold"/>
                <a:cs typeface="Quicksand Bold"/>
                <a:sym typeface="Quicksand Bold"/>
              </a:rPr>
              <a:t>Attention coefficient</a:t>
            </a:r>
          </a:p>
        </p:txBody>
      </p:sp>
      <p:sp>
        <p:nvSpPr>
          <p:cNvPr name="Freeform 17" id="17"/>
          <p:cNvSpPr/>
          <p:nvPr/>
        </p:nvSpPr>
        <p:spPr>
          <a:xfrm flipH="false" flipV="false" rot="0">
            <a:off x="9029390" y="3722855"/>
            <a:ext cx="8754269" cy="4617877"/>
          </a:xfrm>
          <a:custGeom>
            <a:avLst/>
            <a:gdLst/>
            <a:ahLst/>
            <a:cxnLst/>
            <a:rect r="r" b="b" t="t" l="l"/>
            <a:pathLst>
              <a:path h="4617877" w="8754269">
                <a:moveTo>
                  <a:pt x="0" y="0"/>
                </a:moveTo>
                <a:lnTo>
                  <a:pt x="8754269" y="0"/>
                </a:lnTo>
                <a:lnTo>
                  <a:pt x="8754269" y="4617877"/>
                </a:lnTo>
                <a:lnTo>
                  <a:pt x="0" y="4617877"/>
                </a:lnTo>
                <a:lnTo>
                  <a:pt x="0" y="0"/>
                </a:lnTo>
                <a:close/>
              </a:path>
            </a:pathLst>
          </a:custGeom>
          <a:blipFill>
            <a:blip r:embed="rId5"/>
            <a:stretch>
              <a:fillRect l="0" t="0" r="0" b="0"/>
            </a:stretch>
          </a:blipFill>
        </p:spPr>
      </p:sp>
      <p:grpSp>
        <p:nvGrpSpPr>
          <p:cNvPr name="Group 18" id="18"/>
          <p:cNvGrpSpPr/>
          <p:nvPr/>
        </p:nvGrpSpPr>
        <p:grpSpPr>
          <a:xfrm rot="-5400000">
            <a:off x="8856721" y="412496"/>
            <a:ext cx="574557" cy="5743692"/>
            <a:chOff x="0" y="0"/>
            <a:chExt cx="766076" cy="7658256"/>
          </a:xfrm>
        </p:grpSpPr>
        <p:sp>
          <p:nvSpPr>
            <p:cNvPr name="AutoShape 19" id="19"/>
            <p:cNvSpPr/>
            <p:nvPr/>
          </p:nvSpPr>
          <p:spPr>
            <a:xfrm flipV="true">
              <a:off x="378309" y="4618463"/>
              <a:ext cx="0" cy="3039793"/>
            </a:xfrm>
            <a:prstGeom prst="line">
              <a:avLst/>
            </a:prstGeom>
            <a:ln cap="flat" w="75662">
              <a:solidFill>
                <a:srgbClr val="CFDDE6"/>
              </a:solidFill>
              <a:prstDash val="solid"/>
              <a:headEnd type="oval" len="lg" w="lg"/>
              <a:tailEnd type="none" len="sm" w="sm"/>
            </a:ln>
          </p:spPr>
        </p:sp>
        <p:grpSp>
          <p:nvGrpSpPr>
            <p:cNvPr name="Group 20" id="20"/>
            <p:cNvGrpSpPr/>
            <p:nvPr/>
          </p:nvGrpSpPr>
          <p:grpSpPr>
            <a:xfrm rot="-5400000">
              <a:off x="27761" y="3460137"/>
              <a:ext cx="710554" cy="766076"/>
              <a:chOff x="0" y="0"/>
              <a:chExt cx="753892" cy="812800"/>
            </a:xfrm>
          </p:grpSpPr>
          <p:sp>
            <p:nvSpPr>
              <p:cNvPr name="Freeform 21" id="21"/>
              <p:cNvSpPr/>
              <p:nvPr/>
            </p:nvSpPr>
            <p:spPr>
              <a:xfrm flipH="false" flipV="false" rot="0">
                <a:off x="0" y="0"/>
                <a:ext cx="753892" cy="812800"/>
              </a:xfrm>
              <a:custGeom>
                <a:avLst/>
                <a:gdLst/>
                <a:ahLst/>
                <a:cxnLst/>
                <a:rect r="r" b="b" t="t" l="l"/>
                <a:pathLst>
                  <a:path h="812800" w="753892">
                    <a:moveTo>
                      <a:pt x="376946" y="0"/>
                    </a:moveTo>
                    <a:lnTo>
                      <a:pt x="496889" y="277085"/>
                    </a:lnTo>
                    <a:lnTo>
                      <a:pt x="753892" y="406400"/>
                    </a:lnTo>
                    <a:lnTo>
                      <a:pt x="496889" y="535715"/>
                    </a:lnTo>
                    <a:lnTo>
                      <a:pt x="376946" y="812800"/>
                    </a:lnTo>
                    <a:lnTo>
                      <a:pt x="257003" y="535715"/>
                    </a:lnTo>
                    <a:lnTo>
                      <a:pt x="0" y="406400"/>
                    </a:lnTo>
                    <a:lnTo>
                      <a:pt x="257003" y="277085"/>
                    </a:lnTo>
                    <a:lnTo>
                      <a:pt x="376946" y="0"/>
                    </a:lnTo>
                    <a:close/>
                  </a:path>
                </a:pathLst>
              </a:custGeom>
              <a:solidFill>
                <a:srgbClr val="000000">
                  <a:alpha val="0"/>
                </a:srgbClr>
              </a:solidFill>
              <a:ln w="76200" cap="sq">
                <a:solidFill>
                  <a:srgbClr val="CFDDE6"/>
                </a:solidFill>
                <a:prstDash val="solid"/>
                <a:miter/>
              </a:ln>
            </p:spPr>
          </p:sp>
          <p:sp>
            <p:nvSpPr>
              <p:cNvPr name="TextBox 22" id="22"/>
              <p:cNvSpPr txBox="true"/>
              <p:nvPr/>
            </p:nvSpPr>
            <p:spPr>
              <a:xfrm>
                <a:off x="176693" y="152400"/>
                <a:ext cx="400505" cy="469900"/>
              </a:xfrm>
              <a:prstGeom prst="rect">
                <a:avLst/>
              </a:prstGeom>
            </p:spPr>
            <p:txBody>
              <a:bodyPr anchor="ctr" rtlCol="false" tIns="50800" lIns="50800" bIns="50800" rIns="50800"/>
              <a:lstStyle/>
              <a:p>
                <a:pPr algn="ctr">
                  <a:lnSpc>
                    <a:spcPts val="2100"/>
                  </a:lnSpc>
                </a:pPr>
              </a:p>
            </p:txBody>
          </p:sp>
        </p:grpSp>
        <p:sp>
          <p:nvSpPr>
            <p:cNvPr name="AutoShape 23" id="23"/>
            <p:cNvSpPr/>
            <p:nvPr/>
          </p:nvSpPr>
          <p:spPr>
            <a:xfrm flipH="true" flipV="true">
              <a:off x="378309" y="58"/>
              <a:ext cx="4729" cy="3066747"/>
            </a:xfrm>
            <a:prstGeom prst="line">
              <a:avLst/>
            </a:prstGeom>
            <a:ln cap="flat" w="75662">
              <a:solidFill>
                <a:srgbClr val="CFDDE6"/>
              </a:solidFill>
              <a:prstDash val="solid"/>
              <a:headEnd type="none" len="sm" w="sm"/>
              <a:tailEnd type="oval" len="lg" w="lg"/>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FFFFF"/>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8960197"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10</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2423382" y="4723600"/>
            <a:ext cx="13441236" cy="4620425"/>
          </a:xfrm>
          <a:custGeom>
            <a:avLst/>
            <a:gdLst/>
            <a:ahLst/>
            <a:cxnLst/>
            <a:rect r="r" b="b" t="t" l="l"/>
            <a:pathLst>
              <a:path h="4620425" w="13441236">
                <a:moveTo>
                  <a:pt x="0" y="0"/>
                </a:moveTo>
                <a:lnTo>
                  <a:pt x="13441236" y="0"/>
                </a:lnTo>
                <a:lnTo>
                  <a:pt x="13441236" y="4620425"/>
                </a:lnTo>
                <a:lnTo>
                  <a:pt x="0" y="4620425"/>
                </a:lnTo>
                <a:lnTo>
                  <a:pt x="0" y="0"/>
                </a:lnTo>
                <a:close/>
              </a:path>
            </a:pathLst>
          </a:custGeom>
          <a:blipFill>
            <a:blip r:embed="rId4"/>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47" y="742670"/>
            <a:ext cx="1162872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Graph Attention Network</a:t>
            </a:r>
          </a:p>
        </p:txBody>
      </p:sp>
      <p:sp>
        <p:nvSpPr>
          <p:cNvPr name="TextBox 13" id="13"/>
          <p:cNvSpPr txBox="true"/>
          <p:nvPr/>
        </p:nvSpPr>
        <p:spPr>
          <a:xfrm rot="0">
            <a:off x="363351" y="1985530"/>
            <a:ext cx="17561299" cy="712470"/>
          </a:xfrm>
          <a:prstGeom prst="rect">
            <a:avLst/>
          </a:prstGeom>
        </p:spPr>
        <p:txBody>
          <a:bodyPr anchor="t" rtlCol="false" tIns="0" lIns="0" bIns="0" rIns="0">
            <a:spAutoFit/>
          </a:bodyPr>
          <a:lstStyle/>
          <a:p>
            <a:pPr algn="ctr">
              <a:lnSpc>
                <a:spcPts val="5880"/>
              </a:lnSpc>
              <a:spcBef>
                <a:spcPct val="0"/>
              </a:spcBef>
            </a:pPr>
            <a:r>
              <a:rPr lang="en-US" b="true" sz="4200">
                <a:solidFill>
                  <a:srgbClr val="48768F"/>
                </a:solidFill>
                <a:latin typeface="Quicksand Bold"/>
                <a:ea typeface="Quicksand Bold"/>
                <a:cs typeface="Quicksand Bold"/>
                <a:sym typeface="Quicksand Bold"/>
              </a:rPr>
              <a:t>Softmax</a:t>
            </a:r>
          </a:p>
        </p:txBody>
      </p:sp>
      <p:sp>
        <p:nvSpPr>
          <p:cNvPr name="Freeform 14" id="14"/>
          <p:cNvSpPr/>
          <p:nvPr/>
        </p:nvSpPr>
        <p:spPr>
          <a:xfrm flipH="false" flipV="false" rot="0">
            <a:off x="5484288" y="3474036"/>
            <a:ext cx="7173182" cy="1164525"/>
          </a:xfrm>
          <a:custGeom>
            <a:avLst/>
            <a:gdLst/>
            <a:ahLst/>
            <a:cxnLst/>
            <a:rect r="r" b="b" t="t" l="l"/>
            <a:pathLst>
              <a:path h="1164525" w="7173182">
                <a:moveTo>
                  <a:pt x="0" y="0"/>
                </a:moveTo>
                <a:lnTo>
                  <a:pt x="7173182" y="0"/>
                </a:lnTo>
                <a:lnTo>
                  <a:pt x="7173182" y="1164525"/>
                </a:lnTo>
                <a:lnTo>
                  <a:pt x="0" y="1164525"/>
                </a:lnTo>
                <a:lnTo>
                  <a:pt x="0" y="0"/>
                </a:lnTo>
                <a:close/>
              </a:path>
            </a:pathLst>
          </a:custGeom>
          <a:blipFill>
            <a:blip r:embed="rId5"/>
            <a:stretch>
              <a:fillRect l="0" t="-1930" r="-1588" b="-1930"/>
            </a:stretch>
          </a:blipFill>
        </p:spPr>
      </p:sp>
      <p:grpSp>
        <p:nvGrpSpPr>
          <p:cNvPr name="Group 15" id="15"/>
          <p:cNvGrpSpPr/>
          <p:nvPr/>
        </p:nvGrpSpPr>
        <p:grpSpPr>
          <a:xfrm rot="-5400000">
            <a:off x="8900771" y="1343987"/>
            <a:ext cx="487693" cy="3195718"/>
            <a:chOff x="0" y="0"/>
            <a:chExt cx="650257" cy="4260957"/>
          </a:xfrm>
        </p:grpSpPr>
        <p:sp>
          <p:nvSpPr>
            <p:cNvPr name="AutoShape 16" id="16"/>
            <p:cNvSpPr/>
            <p:nvPr/>
          </p:nvSpPr>
          <p:spPr>
            <a:xfrm flipV="true">
              <a:off x="321115" y="2569677"/>
              <a:ext cx="0" cy="1691280"/>
            </a:xfrm>
            <a:prstGeom prst="line">
              <a:avLst/>
            </a:prstGeom>
            <a:ln cap="flat" w="75662">
              <a:solidFill>
                <a:srgbClr val="CFDDE6"/>
              </a:solidFill>
              <a:prstDash val="solid"/>
              <a:headEnd type="oval" len="lg" w="lg"/>
              <a:tailEnd type="none" len="sm" w="sm"/>
            </a:ln>
          </p:spPr>
        </p:sp>
        <p:grpSp>
          <p:nvGrpSpPr>
            <p:cNvPr name="Group 17" id="17"/>
            <p:cNvGrpSpPr/>
            <p:nvPr/>
          </p:nvGrpSpPr>
          <p:grpSpPr>
            <a:xfrm rot="-5400000">
              <a:off x="127459" y="1813194"/>
              <a:ext cx="395338" cy="650257"/>
              <a:chOff x="0" y="0"/>
              <a:chExt cx="419450" cy="689917"/>
            </a:xfrm>
          </p:grpSpPr>
          <p:sp>
            <p:nvSpPr>
              <p:cNvPr name="Freeform 18" id="18"/>
              <p:cNvSpPr/>
              <p:nvPr/>
            </p:nvSpPr>
            <p:spPr>
              <a:xfrm flipH="false" flipV="false" rot="0">
                <a:off x="0" y="0"/>
                <a:ext cx="419450" cy="689917"/>
              </a:xfrm>
              <a:custGeom>
                <a:avLst/>
                <a:gdLst/>
                <a:ahLst/>
                <a:cxnLst/>
                <a:rect r="r" b="b" t="t" l="l"/>
                <a:pathLst>
                  <a:path h="689917" w="419450">
                    <a:moveTo>
                      <a:pt x="209725" y="0"/>
                    </a:moveTo>
                    <a:lnTo>
                      <a:pt x="276459" y="235194"/>
                    </a:lnTo>
                    <a:lnTo>
                      <a:pt x="419450" y="344958"/>
                    </a:lnTo>
                    <a:lnTo>
                      <a:pt x="276459" y="454723"/>
                    </a:lnTo>
                    <a:lnTo>
                      <a:pt x="209725" y="689917"/>
                    </a:lnTo>
                    <a:lnTo>
                      <a:pt x="142991" y="454723"/>
                    </a:lnTo>
                    <a:lnTo>
                      <a:pt x="0" y="344958"/>
                    </a:lnTo>
                    <a:lnTo>
                      <a:pt x="142991" y="235194"/>
                    </a:lnTo>
                    <a:lnTo>
                      <a:pt x="209725" y="0"/>
                    </a:lnTo>
                    <a:close/>
                  </a:path>
                </a:pathLst>
              </a:custGeom>
              <a:solidFill>
                <a:srgbClr val="000000">
                  <a:alpha val="0"/>
                </a:srgbClr>
              </a:solidFill>
              <a:ln w="76200" cap="sq">
                <a:solidFill>
                  <a:srgbClr val="CFDDE6"/>
                </a:solidFill>
                <a:prstDash val="solid"/>
                <a:miter/>
              </a:ln>
            </p:spPr>
          </p:sp>
          <p:sp>
            <p:nvSpPr>
              <p:cNvPr name="TextBox 19" id="19"/>
              <p:cNvSpPr txBox="true"/>
              <p:nvPr/>
            </p:nvSpPr>
            <p:spPr>
              <a:xfrm>
                <a:off x="98309" y="123599"/>
                <a:ext cx="222833" cy="404618"/>
              </a:xfrm>
              <a:prstGeom prst="rect">
                <a:avLst/>
              </a:prstGeom>
            </p:spPr>
            <p:txBody>
              <a:bodyPr anchor="ctr" rtlCol="false" tIns="50800" lIns="50800" bIns="50800" rIns="50800"/>
              <a:lstStyle/>
              <a:p>
                <a:pPr algn="ctr">
                  <a:lnSpc>
                    <a:spcPts val="2100"/>
                  </a:lnSpc>
                </a:pPr>
              </a:p>
            </p:txBody>
          </p:sp>
        </p:grpSp>
        <p:sp>
          <p:nvSpPr>
            <p:cNvPr name="AutoShape 20" id="20"/>
            <p:cNvSpPr/>
            <p:nvPr/>
          </p:nvSpPr>
          <p:spPr>
            <a:xfrm flipH="true" flipV="true">
              <a:off x="321115" y="89"/>
              <a:ext cx="4014" cy="1706277"/>
            </a:xfrm>
            <a:prstGeom prst="line">
              <a:avLst/>
            </a:prstGeom>
            <a:ln cap="flat" w="75662">
              <a:solidFill>
                <a:srgbClr val="CFDDE6"/>
              </a:solidFill>
              <a:prstDash val="solid"/>
              <a:headEnd type="none" len="sm" w="sm"/>
              <a:tailEnd type="oval" len="lg" w="lg"/>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FFFFF"/>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9003060"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11</a:t>
            </a:r>
          </a:p>
        </p:txBody>
      </p:sp>
      <p:grpSp>
        <p:nvGrpSpPr>
          <p:cNvPr name="Group 6" id="6"/>
          <p:cNvGrpSpPr/>
          <p:nvPr/>
        </p:nvGrpSpPr>
        <p:grpSpPr>
          <a:xfrm rot="0">
            <a:off x="1028747" y="9548813"/>
            <a:ext cx="16231740" cy="95192"/>
            <a:chOff x="0" y="0"/>
            <a:chExt cx="21642319" cy="126923"/>
          </a:xfrm>
        </p:grpSpPr>
        <p:sp>
          <p:nvSpPr>
            <p:cNvPr name="AutoShape 7" id="7"/>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8" id="8"/>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grpSp>
        <p:nvGrpSpPr>
          <p:cNvPr name="Group 9" id="9"/>
          <p:cNvGrpSpPr/>
          <p:nvPr/>
        </p:nvGrpSpPr>
        <p:grpSpPr>
          <a:xfrm rot="0">
            <a:off x="1163669" y="5022887"/>
            <a:ext cx="5884840" cy="1811218"/>
            <a:chOff x="0" y="0"/>
            <a:chExt cx="7846453" cy="2414957"/>
          </a:xfrm>
        </p:grpSpPr>
        <p:grpSp>
          <p:nvGrpSpPr>
            <p:cNvPr name="Group 10" id="10"/>
            <p:cNvGrpSpPr/>
            <p:nvPr/>
          </p:nvGrpSpPr>
          <p:grpSpPr>
            <a:xfrm rot="0">
              <a:off x="0" y="0"/>
              <a:ext cx="7846453" cy="2414957"/>
              <a:chOff x="0" y="0"/>
              <a:chExt cx="1572747" cy="484055"/>
            </a:xfrm>
          </p:grpSpPr>
          <p:sp>
            <p:nvSpPr>
              <p:cNvPr name="Freeform 11" id="11"/>
              <p:cNvSpPr/>
              <p:nvPr/>
            </p:nvSpPr>
            <p:spPr>
              <a:xfrm flipH="false" flipV="false" rot="0">
                <a:off x="0" y="0"/>
                <a:ext cx="1572747" cy="484055"/>
              </a:xfrm>
              <a:custGeom>
                <a:avLst/>
                <a:gdLst/>
                <a:ahLst/>
                <a:cxnLst/>
                <a:rect r="r" b="b" t="t" l="l"/>
                <a:pathLst>
                  <a:path h="484055" w="1572747">
                    <a:moveTo>
                      <a:pt x="1369547" y="0"/>
                    </a:moveTo>
                    <a:lnTo>
                      <a:pt x="0" y="0"/>
                    </a:lnTo>
                    <a:lnTo>
                      <a:pt x="0" y="484055"/>
                    </a:lnTo>
                    <a:lnTo>
                      <a:pt x="1369547" y="484055"/>
                    </a:lnTo>
                    <a:lnTo>
                      <a:pt x="1572747" y="242028"/>
                    </a:lnTo>
                    <a:lnTo>
                      <a:pt x="1369547" y="0"/>
                    </a:lnTo>
                    <a:close/>
                  </a:path>
                </a:pathLst>
              </a:custGeom>
              <a:solidFill>
                <a:srgbClr val="CFDDE6"/>
              </a:solidFill>
            </p:spPr>
          </p:sp>
          <p:sp>
            <p:nvSpPr>
              <p:cNvPr name="TextBox 12" id="12"/>
              <p:cNvSpPr txBox="true"/>
              <p:nvPr/>
            </p:nvSpPr>
            <p:spPr>
              <a:xfrm>
                <a:off x="0" y="-28575"/>
                <a:ext cx="1458447" cy="512630"/>
              </a:xfrm>
              <a:prstGeom prst="rect">
                <a:avLst/>
              </a:prstGeom>
            </p:spPr>
            <p:txBody>
              <a:bodyPr anchor="ctr" rtlCol="false" tIns="40933" lIns="40933" bIns="40933" rIns="40933"/>
              <a:lstStyle/>
              <a:p>
                <a:pPr algn="ctr">
                  <a:lnSpc>
                    <a:spcPts val="2100"/>
                  </a:lnSpc>
                </a:pPr>
              </a:p>
            </p:txBody>
          </p:sp>
        </p:grpSp>
        <p:sp>
          <p:nvSpPr>
            <p:cNvPr name="Freeform 13" id="13"/>
            <p:cNvSpPr/>
            <p:nvPr/>
          </p:nvSpPr>
          <p:spPr>
            <a:xfrm flipH="false" flipV="false" rot="0">
              <a:off x="340141" y="185988"/>
              <a:ext cx="5882905" cy="2088068"/>
            </a:xfrm>
            <a:custGeom>
              <a:avLst/>
              <a:gdLst/>
              <a:ahLst/>
              <a:cxnLst/>
              <a:rect r="r" b="b" t="t" l="l"/>
              <a:pathLst>
                <a:path h="2088068" w="5882905">
                  <a:moveTo>
                    <a:pt x="0" y="0"/>
                  </a:moveTo>
                  <a:lnTo>
                    <a:pt x="5882905" y="0"/>
                  </a:lnTo>
                  <a:lnTo>
                    <a:pt x="5882905" y="2088068"/>
                  </a:lnTo>
                  <a:lnTo>
                    <a:pt x="0" y="2088068"/>
                  </a:lnTo>
                  <a:lnTo>
                    <a:pt x="0" y="0"/>
                  </a:lnTo>
                  <a:close/>
                </a:path>
              </a:pathLst>
            </a:custGeom>
            <a:blipFill>
              <a:blip r:embed="rId3"/>
              <a:stretch>
                <a:fillRect l="0" t="0" r="0" b="0"/>
              </a:stretch>
            </a:blipFill>
          </p:spPr>
        </p:sp>
      </p:grpSp>
      <p:sp>
        <p:nvSpPr>
          <p:cNvPr name="Freeform 14" id="14"/>
          <p:cNvSpPr/>
          <p:nvPr/>
        </p:nvSpPr>
        <p:spPr>
          <a:xfrm flipH="false" flipV="false" rot="0">
            <a:off x="7513728" y="3289122"/>
            <a:ext cx="9597723" cy="5278748"/>
          </a:xfrm>
          <a:custGeom>
            <a:avLst/>
            <a:gdLst/>
            <a:ahLst/>
            <a:cxnLst/>
            <a:rect r="r" b="b" t="t" l="l"/>
            <a:pathLst>
              <a:path h="5278748" w="9597723">
                <a:moveTo>
                  <a:pt x="0" y="0"/>
                </a:moveTo>
                <a:lnTo>
                  <a:pt x="9597724" y="0"/>
                </a:lnTo>
                <a:lnTo>
                  <a:pt x="9597724" y="5278748"/>
                </a:lnTo>
                <a:lnTo>
                  <a:pt x="0" y="5278748"/>
                </a:lnTo>
                <a:lnTo>
                  <a:pt x="0" y="0"/>
                </a:lnTo>
                <a:close/>
              </a:path>
            </a:pathLst>
          </a:custGeom>
          <a:blipFill>
            <a:blip r:embed="rId4"/>
            <a:stretch>
              <a:fillRect l="0" t="0" r="0" b="0"/>
            </a:stretch>
          </a:blipFill>
        </p:spPr>
      </p:sp>
      <p:sp>
        <p:nvSpPr>
          <p:cNvPr name="TextBox 15" id="15"/>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6" id="16"/>
          <p:cNvSpPr txBox="true"/>
          <p:nvPr/>
        </p:nvSpPr>
        <p:spPr>
          <a:xfrm rot="0">
            <a:off x="1028747" y="742670"/>
            <a:ext cx="1162872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Graph Attention Network</a:t>
            </a:r>
          </a:p>
        </p:txBody>
      </p:sp>
      <p:sp>
        <p:nvSpPr>
          <p:cNvPr name="TextBox 17" id="17"/>
          <p:cNvSpPr txBox="true"/>
          <p:nvPr/>
        </p:nvSpPr>
        <p:spPr>
          <a:xfrm rot="0">
            <a:off x="363351" y="2144713"/>
            <a:ext cx="17561299" cy="827886"/>
          </a:xfrm>
          <a:prstGeom prst="rect">
            <a:avLst/>
          </a:prstGeom>
        </p:spPr>
        <p:txBody>
          <a:bodyPr anchor="t" rtlCol="false" tIns="0" lIns="0" bIns="0" rIns="0">
            <a:spAutoFit/>
          </a:bodyPr>
          <a:lstStyle/>
          <a:p>
            <a:pPr algn="ctr">
              <a:lnSpc>
                <a:spcPts val="6868"/>
              </a:lnSpc>
              <a:spcBef>
                <a:spcPct val="0"/>
              </a:spcBef>
            </a:pPr>
            <a:r>
              <a:rPr lang="en-US" b="true" sz="4906">
                <a:solidFill>
                  <a:srgbClr val="48768F"/>
                </a:solidFill>
                <a:latin typeface="Quicksand Bold"/>
                <a:ea typeface="Quicksand Bold"/>
                <a:cs typeface="Quicksand Bold"/>
                <a:sym typeface="Quicksand Bold"/>
              </a:rPr>
              <a:t>Aggregation</a:t>
            </a:r>
          </a:p>
        </p:txBody>
      </p:sp>
      <p:sp>
        <p:nvSpPr>
          <p:cNvPr name="Freeform 18" id="18"/>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5"/>
            <a:stretch>
              <a:fillRect l="0" t="0" r="0" b="0"/>
            </a:stretch>
          </a:blipFill>
        </p:spPr>
      </p:sp>
      <p:grpSp>
        <p:nvGrpSpPr>
          <p:cNvPr name="Group 19" id="19"/>
          <p:cNvGrpSpPr/>
          <p:nvPr/>
        </p:nvGrpSpPr>
        <p:grpSpPr>
          <a:xfrm rot="-5400000">
            <a:off x="8900771" y="938166"/>
            <a:ext cx="487693" cy="4556558"/>
            <a:chOff x="0" y="0"/>
            <a:chExt cx="650257" cy="6075410"/>
          </a:xfrm>
        </p:grpSpPr>
        <p:sp>
          <p:nvSpPr>
            <p:cNvPr name="AutoShape 20" id="20"/>
            <p:cNvSpPr/>
            <p:nvPr/>
          </p:nvSpPr>
          <p:spPr>
            <a:xfrm flipV="true">
              <a:off x="321115" y="3663903"/>
              <a:ext cx="0" cy="2411507"/>
            </a:xfrm>
            <a:prstGeom prst="line">
              <a:avLst/>
            </a:prstGeom>
            <a:ln cap="flat" w="75662">
              <a:solidFill>
                <a:srgbClr val="CFDDE6"/>
              </a:solidFill>
              <a:prstDash val="solid"/>
              <a:headEnd type="oval" len="lg" w="lg"/>
              <a:tailEnd type="none" len="sm" w="sm"/>
            </a:ln>
          </p:spPr>
        </p:sp>
        <p:grpSp>
          <p:nvGrpSpPr>
            <p:cNvPr name="Group 21" id="21"/>
            <p:cNvGrpSpPr/>
            <p:nvPr/>
          </p:nvGrpSpPr>
          <p:grpSpPr>
            <a:xfrm rot="-5400000">
              <a:off x="43282" y="2723729"/>
              <a:ext cx="563692" cy="650257"/>
              <a:chOff x="0" y="0"/>
              <a:chExt cx="598072" cy="689917"/>
            </a:xfrm>
          </p:grpSpPr>
          <p:sp>
            <p:nvSpPr>
              <p:cNvPr name="Freeform 22" id="22"/>
              <p:cNvSpPr/>
              <p:nvPr/>
            </p:nvSpPr>
            <p:spPr>
              <a:xfrm flipH="false" flipV="false" rot="0">
                <a:off x="0" y="0"/>
                <a:ext cx="598072" cy="689917"/>
              </a:xfrm>
              <a:custGeom>
                <a:avLst/>
                <a:gdLst/>
                <a:ahLst/>
                <a:cxnLst/>
                <a:rect r="r" b="b" t="t" l="l"/>
                <a:pathLst>
                  <a:path h="689917" w="598072">
                    <a:moveTo>
                      <a:pt x="299036" y="0"/>
                    </a:moveTo>
                    <a:lnTo>
                      <a:pt x="394189" y="235194"/>
                    </a:lnTo>
                    <a:lnTo>
                      <a:pt x="598072" y="344958"/>
                    </a:lnTo>
                    <a:lnTo>
                      <a:pt x="394189" y="454723"/>
                    </a:lnTo>
                    <a:lnTo>
                      <a:pt x="299036" y="689917"/>
                    </a:lnTo>
                    <a:lnTo>
                      <a:pt x="203884" y="454723"/>
                    </a:lnTo>
                    <a:lnTo>
                      <a:pt x="0" y="344958"/>
                    </a:lnTo>
                    <a:lnTo>
                      <a:pt x="203884" y="235194"/>
                    </a:lnTo>
                    <a:lnTo>
                      <a:pt x="299036" y="0"/>
                    </a:lnTo>
                    <a:close/>
                  </a:path>
                </a:pathLst>
              </a:custGeom>
              <a:solidFill>
                <a:srgbClr val="000000">
                  <a:alpha val="0"/>
                </a:srgbClr>
              </a:solidFill>
              <a:ln w="76200" cap="sq">
                <a:solidFill>
                  <a:srgbClr val="CFDDE6"/>
                </a:solidFill>
                <a:prstDash val="solid"/>
                <a:miter/>
              </a:ln>
            </p:spPr>
          </p:sp>
          <p:sp>
            <p:nvSpPr>
              <p:cNvPr name="TextBox 23" id="23"/>
              <p:cNvSpPr txBox="true"/>
              <p:nvPr/>
            </p:nvSpPr>
            <p:spPr>
              <a:xfrm>
                <a:off x="140173" y="123599"/>
                <a:ext cx="317726" cy="404618"/>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flipH="true" flipV="true">
              <a:off x="321115" y="62"/>
              <a:ext cx="4014" cy="2432891"/>
            </a:xfrm>
            <a:prstGeom prst="line">
              <a:avLst/>
            </a:prstGeom>
            <a:ln cap="flat" w="75662">
              <a:solidFill>
                <a:srgbClr val="CFDDE6"/>
              </a:solidFill>
              <a:prstDash val="solid"/>
              <a:headEnd type="none" len="sm" w="sm"/>
              <a:tailEnd type="oval" len="lg" w="lg"/>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59738" y="9315421"/>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12</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1823236" y="5143500"/>
            <a:ext cx="5990331" cy="3684961"/>
          </a:xfrm>
          <a:custGeom>
            <a:avLst/>
            <a:gdLst/>
            <a:ahLst/>
            <a:cxnLst/>
            <a:rect r="r" b="b" t="t" l="l"/>
            <a:pathLst>
              <a:path h="3684961" w="5990331">
                <a:moveTo>
                  <a:pt x="0" y="0"/>
                </a:moveTo>
                <a:lnTo>
                  <a:pt x="5990330" y="0"/>
                </a:lnTo>
                <a:lnTo>
                  <a:pt x="5990330" y="3684961"/>
                </a:lnTo>
                <a:lnTo>
                  <a:pt x="0" y="3684961"/>
                </a:lnTo>
                <a:lnTo>
                  <a:pt x="0" y="0"/>
                </a:lnTo>
                <a:close/>
              </a:path>
            </a:pathLst>
          </a:custGeom>
          <a:blipFill>
            <a:blip r:embed="rId3"/>
            <a:stretch>
              <a:fillRect l="0" t="0" r="0" b="0"/>
            </a:stretch>
          </a:blipFill>
        </p:spPr>
      </p:sp>
      <p:sp>
        <p:nvSpPr>
          <p:cNvPr name="Freeform 11" id="11"/>
          <p:cNvSpPr/>
          <p:nvPr/>
        </p:nvSpPr>
        <p:spPr>
          <a:xfrm flipH="false" flipV="false" rot="0">
            <a:off x="11007083" y="5204415"/>
            <a:ext cx="4860373" cy="3652705"/>
          </a:xfrm>
          <a:custGeom>
            <a:avLst/>
            <a:gdLst/>
            <a:ahLst/>
            <a:cxnLst/>
            <a:rect r="r" b="b" t="t" l="l"/>
            <a:pathLst>
              <a:path h="3652705" w="4860373">
                <a:moveTo>
                  <a:pt x="0" y="0"/>
                </a:moveTo>
                <a:lnTo>
                  <a:pt x="4860373" y="0"/>
                </a:lnTo>
                <a:lnTo>
                  <a:pt x="4860373" y="3652705"/>
                </a:lnTo>
                <a:lnTo>
                  <a:pt x="0" y="3652705"/>
                </a:lnTo>
                <a:lnTo>
                  <a:pt x="0" y="0"/>
                </a:lnTo>
                <a:close/>
              </a:path>
            </a:pathLst>
          </a:custGeom>
          <a:blipFill>
            <a:blip r:embed="rId4"/>
            <a:stretch>
              <a:fillRect l="-3840" t="-2555" r="-1920" b="-2920"/>
            </a:stretch>
          </a:blipFill>
        </p:spPr>
      </p:sp>
      <p:sp>
        <p:nvSpPr>
          <p:cNvPr name="TextBox 12" id="12"/>
          <p:cNvSpPr txBox="true"/>
          <p:nvPr/>
        </p:nvSpPr>
        <p:spPr>
          <a:xfrm rot="0">
            <a:off x="1028747" y="2379492"/>
            <a:ext cx="7640255" cy="2472055"/>
          </a:xfrm>
          <a:prstGeom prst="rect">
            <a:avLst/>
          </a:prstGeom>
        </p:spPr>
        <p:txBody>
          <a:bodyPr anchor="t" rtlCol="false" tIns="0" lIns="0" bIns="0" rIns="0">
            <a:spAutoFit/>
          </a:bodyPr>
          <a:lstStyle/>
          <a:p>
            <a:pPr algn="l">
              <a:lnSpc>
                <a:spcPts val="3919"/>
              </a:lnSpc>
            </a:pPr>
            <a:r>
              <a:rPr lang="en-US" sz="2799" u="sng" b="true">
                <a:solidFill>
                  <a:srgbClr val="48768F"/>
                </a:solidFill>
                <a:latin typeface="Quicksand Bold"/>
                <a:ea typeface="Quicksand Bold"/>
                <a:cs typeface="Quicksand Bold"/>
                <a:sym typeface="Quicksand Bold"/>
              </a:rPr>
              <a:t>S-GAT:</a:t>
            </a:r>
            <a:r>
              <a:rPr lang="en-US" sz="2799" b="true">
                <a:solidFill>
                  <a:srgbClr val="48768F"/>
                </a:solidFill>
                <a:latin typeface="Quicksand Bold"/>
                <a:ea typeface="Quicksand Bold"/>
                <a:cs typeface="Quicksand Bold"/>
                <a:sym typeface="Quicksand Bold"/>
              </a:rPr>
              <a:t> </a:t>
            </a:r>
            <a:r>
              <a:rPr lang="en-US" sz="2799" b="true">
                <a:solidFill>
                  <a:srgbClr val="323232"/>
                </a:solidFill>
                <a:latin typeface="Quicksand Bold"/>
                <a:ea typeface="Quicksand Bold"/>
                <a:cs typeface="Quicksand Bold"/>
                <a:sym typeface="Quicksand Bold"/>
              </a:rPr>
              <a:t>(W. Yan, W. Tong and X. Zhi)</a:t>
            </a:r>
          </a:p>
          <a:p>
            <a:pPr algn="l" marL="604516" indent="-302258" lvl="1">
              <a:lnSpc>
                <a:spcPts val="3919"/>
              </a:lnSpc>
              <a:buFont typeface="Arial"/>
              <a:buChar char="•"/>
            </a:pPr>
            <a:r>
              <a:rPr lang="en-US" sz="2799">
                <a:solidFill>
                  <a:srgbClr val="000000"/>
                </a:solidFill>
                <a:latin typeface="Quicksand"/>
                <a:ea typeface="Quicksand"/>
                <a:cs typeface="Quicksand"/>
                <a:sym typeface="Quicksand"/>
              </a:rPr>
              <a:t>Model compression, feature quantization, shift-based multiplication.</a:t>
            </a:r>
          </a:p>
          <a:p>
            <a:pPr algn="l" marL="604516" indent="-302258" lvl="1">
              <a:lnSpc>
                <a:spcPts val="3919"/>
              </a:lnSpc>
              <a:spcBef>
                <a:spcPct val="0"/>
              </a:spcBef>
              <a:buFont typeface="Arial"/>
              <a:buChar char="•"/>
            </a:pPr>
            <a:r>
              <a:rPr lang="en-US" sz="2799">
                <a:solidFill>
                  <a:srgbClr val="000000"/>
                </a:solidFill>
                <a:latin typeface="Quicksand"/>
                <a:ea typeface="Quicksand"/>
                <a:cs typeface="Quicksand"/>
                <a:sym typeface="Quicksand"/>
              </a:rPr>
              <a:t>Performance: 593x CPU, 7.34x Nvdia Tesla V100</a:t>
            </a:r>
          </a:p>
        </p:txBody>
      </p:sp>
      <p:sp>
        <p:nvSpPr>
          <p:cNvPr name="TextBox 13" id="13"/>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4" id="14"/>
          <p:cNvSpPr txBox="true"/>
          <p:nvPr/>
        </p:nvSpPr>
        <p:spPr>
          <a:xfrm rot="0">
            <a:off x="799094" y="742670"/>
            <a:ext cx="834552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Related Work</a:t>
            </a:r>
          </a:p>
        </p:txBody>
      </p:sp>
      <p:sp>
        <p:nvSpPr>
          <p:cNvPr name="AutoShape 15" id="15"/>
          <p:cNvSpPr/>
          <p:nvPr/>
        </p:nvSpPr>
        <p:spPr>
          <a:xfrm>
            <a:off x="1583518" y="8885695"/>
            <a:ext cx="6403287" cy="0"/>
          </a:xfrm>
          <a:prstGeom prst="line">
            <a:avLst/>
          </a:prstGeom>
          <a:ln cap="flat" w="57150">
            <a:solidFill>
              <a:srgbClr val="8CADBC"/>
            </a:solidFill>
            <a:prstDash val="solid"/>
            <a:headEnd type="diamond" len="lg" w="lg"/>
            <a:tailEnd type="diamond" len="lg" w="lg"/>
          </a:ln>
        </p:spPr>
      </p:sp>
      <p:sp>
        <p:nvSpPr>
          <p:cNvPr name="AutoShape 16" id="16"/>
          <p:cNvSpPr/>
          <p:nvPr/>
        </p:nvSpPr>
        <p:spPr>
          <a:xfrm>
            <a:off x="1583518" y="5172075"/>
            <a:ext cx="6403287" cy="0"/>
          </a:xfrm>
          <a:prstGeom prst="line">
            <a:avLst/>
          </a:prstGeom>
          <a:ln cap="flat" w="57150">
            <a:solidFill>
              <a:srgbClr val="8CADBC"/>
            </a:solidFill>
            <a:prstDash val="solid"/>
            <a:headEnd type="diamond" len="lg" w="lg"/>
            <a:tailEnd type="diamond" len="lg" w="lg"/>
          </a:ln>
        </p:spPr>
      </p:sp>
      <p:sp>
        <p:nvSpPr>
          <p:cNvPr name="AutoShape 17" id="17"/>
          <p:cNvSpPr/>
          <p:nvPr/>
        </p:nvSpPr>
        <p:spPr>
          <a:xfrm>
            <a:off x="10630865" y="8857120"/>
            <a:ext cx="5612810" cy="0"/>
          </a:xfrm>
          <a:prstGeom prst="line">
            <a:avLst/>
          </a:prstGeom>
          <a:ln cap="flat" w="57150">
            <a:solidFill>
              <a:srgbClr val="8CADBC"/>
            </a:solidFill>
            <a:prstDash val="solid"/>
            <a:headEnd type="diamond" len="lg" w="lg"/>
            <a:tailEnd type="diamond" len="lg" w="lg"/>
          </a:ln>
        </p:spPr>
      </p:sp>
      <p:sp>
        <p:nvSpPr>
          <p:cNvPr name="AutoShape 18" id="18"/>
          <p:cNvSpPr/>
          <p:nvPr/>
        </p:nvSpPr>
        <p:spPr>
          <a:xfrm>
            <a:off x="10630865" y="5204415"/>
            <a:ext cx="5612810" cy="0"/>
          </a:xfrm>
          <a:prstGeom prst="line">
            <a:avLst/>
          </a:prstGeom>
          <a:ln cap="flat" w="57150">
            <a:solidFill>
              <a:srgbClr val="8CADBC"/>
            </a:solidFill>
            <a:prstDash val="solid"/>
            <a:headEnd type="diamond" len="lg" w="lg"/>
            <a:tailEnd type="diamond" len="lg" w="lg"/>
          </a:ln>
        </p:spPr>
      </p:sp>
      <p:sp>
        <p:nvSpPr>
          <p:cNvPr name="TextBox 19" id="19"/>
          <p:cNvSpPr txBox="true"/>
          <p:nvPr/>
        </p:nvSpPr>
        <p:spPr>
          <a:xfrm rot="0">
            <a:off x="9605416" y="2379492"/>
            <a:ext cx="7653884" cy="2967355"/>
          </a:xfrm>
          <a:prstGeom prst="rect">
            <a:avLst/>
          </a:prstGeom>
        </p:spPr>
        <p:txBody>
          <a:bodyPr anchor="t" rtlCol="false" tIns="0" lIns="0" bIns="0" rIns="0">
            <a:spAutoFit/>
          </a:bodyPr>
          <a:lstStyle/>
          <a:p>
            <a:pPr algn="l">
              <a:lnSpc>
                <a:spcPts val="3919"/>
              </a:lnSpc>
            </a:pPr>
            <a:r>
              <a:rPr lang="en-US" sz="2799" u="sng" b="true">
                <a:solidFill>
                  <a:srgbClr val="48768F"/>
                </a:solidFill>
                <a:latin typeface="Quicksand Bold"/>
                <a:ea typeface="Quicksand Bold"/>
                <a:cs typeface="Quicksand Bold"/>
                <a:sym typeface="Quicksand Bold"/>
              </a:rPr>
              <a:t>SH-GAT:</a:t>
            </a:r>
            <a:r>
              <a:rPr lang="en-US" sz="2799" b="true">
                <a:solidFill>
                  <a:srgbClr val="48768F"/>
                </a:solidFill>
                <a:latin typeface="Quicksand Bold"/>
                <a:ea typeface="Quicksand Bold"/>
                <a:cs typeface="Quicksand Bold"/>
                <a:sym typeface="Quicksand Bold"/>
              </a:rPr>
              <a:t> </a:t>
            </a:r>
            <a:r>
              <a:rPr lang="en-US" sz="2799" b="true">
                <a:solidFill>
                  <a:srgbClr val="323232"/>
                </a:solidFill>
                <a:latin typeface="Quicksand Bold"/>
                <a:ea typeface="Quicksand Bold"/>
                <a:cs typeface="Quicksand Bold"/>
                <a:sym typeface="Quicksand Bold"/>
              </a:rPr>
              <a:t>(Wang. et.al)</a:t>
            </a:r>
          </a:p>
          <a:p>
            <a:pPr algn="l" marL="604516" indent="-302258" lvl="1">
              <a:lnSpc>
                <a:spcPts val="3919"/>
              </a:lnSpc>
              <a:buFont typeface="Arial"/>
              <a:buChar char="•"/>
            </a:pPr>
            <a:r>
              <a:rPr lang="en-US" sz="2799">
                <a:solidFill>
                  <a:srgbClr val="000000"/>
                </a:solidFill>
                <a:latin typeface="Quicksand"/>
                <a:ea typeface="Quicksand"/>
                <a:cs typeface="Quicksand"/>
                <a:sym typeface="Quicksand"/>
              </a:rPr>
              <a:t>Split weights, softmax approximation, load-balanced SPMM, pre-fetching to address memory irregularities.</a:t>
            </a:r>
          </a:p>
          <a:p>
            <a:pPr algn="l" marL="604516" indent="-302258" lvl="1">
              <a:lnSpc>
                <a:spcPts val="3919"/>
              </a:lnSpc>
              <a:buFont typeface="Arial"/>
              <a:buChar char="•"/>
            </a:pPr>
            <a:r>
              <a:rPr lang="en-US" sz="2799">
                <a:solidFill>
                  <a:srgbClr val="000000"/>
                </a:solidFill>
                <a:latin typeface="Quicksand"/>
                <a:ea typeface="Quicksand"/>
                <a:cs typeface="Quicksand"/>
                <a:sym typeface="Quicksand"/>
              </a:rPr>
              <a:t>Performance:  3283x CPU. 13x GPU</a:t>
            </a:r>
          </a:p>
          <a:p>
            <a:pPr algn="l">
              <a:lnSpc>
                <a:spcPts val="3919"/>
              </a:lnSpc>
              <a:spcBef>
                <a:spcPct val="0"/>
              </a:spcBef>
            </a:pPr>
          </a:p>
        </p:txBody>
      </p:sp>
      <p:sp>
        <p:nvSpPr>
          <p:cNvPr name="AutoShape 20" id="20"/>
          <p:cNvSpPr/>
          <p:nvPr/>
        </p:nvSpPr>
        <p:spPr>
          <a:xfrm>
            <a:off x="9135728" y="1563204"/>
            <a:ext cx="0" cy="7809366"/>
          </a:xfrm>
          <a:prstGeom prst="line">
            <a:avLst/>
          </a:prstGeom>
          <a:ln cap="flat" w="57150">
            <a:solidFill>
              <a:srgbClr val="CFDDE6"/>
            </a:solidFill>
            <a:prstDash val="lgDash"/>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sp>
        <p:nvSpPr>
          <p:cNvPr name="AutoShape 13" id="13"/>
          <p:cNvSpPr/>
          <p:nvPr/>
        </p:nvSpPr>
        <p:spPr>
          <a:xfrm flipV="true">
            <a:off x="2111082" y="3433204"/>
            <a:ext cx="14064691" cy="0"/>
          </a:xfrm>
          <a:prstGeom prst="line">
            <a:avLst/>
          </a:prstGeom>
          <a:ln cap="flat" w="57150">
            <a:solidFill>
              <a:srgbClr val="CFDDE6"/>
            </a:solidFill>
            <a:prstDash val="solid"/>
            <a:headEnd type="oval" len="lg" w="lg"/>
            <a:tailEnd type="oval" len="lg" w="lg"/>
          </a:ln>
        </p:spPr>
      </p:sp>
      <p:sp>
        <p:nvSpPr>
          <p:cNvPr name="TextBox 14" id="14"/>
          <p:cNvSpPr txBox="true"/>
          <p:nvPr/>
        </p:nvSpPr>
        <p:spPr>
          <a:xfrm rot="0">
            <a:off x="5753441" y="3861533"/>
            <a:ext cx="9133516" cy="2611558"/>
          </a:xfrm>
          <a:prstGeom prst="rect">
            <a:avLst/>
          </a:prstGeom>
        </p:spPr>
        <p:txBody>
          <a:bodyPr anchor="t" rtlCol="false" tIns="0" lIns="0" bIns="0" rIns="0">
            <a:spAutoFit/>
          </a:bodyPr>
          <a:lstStyle/>
          <a:p>
            <a:pPr algn="ctr">
              <a:lnSpc>
                <a:spcPts val="10230"/>
              </a:lnSpc>
            </a:pPr>
            <a:r>
              <a:rPr lang="en-US" sz="8974" b="true">
                <a:solidFill>
                  <a:srgbClr val="545454"/>
                </a:solidFill>
                <a:latin typeface="Quicksand Bold"/>
                <a:ea typeface="Quicksand Bold"/>
                <a:cs typeface="Quicksand Bold"/>
                <a:sym typeface="Quicksand Bold"/>
              </a:rPr>
              <a:t>Methodological </a:t>
            </a:r>
          </a:p>
          <a:p>
            <a:pPr algn="ctr">
              <a:lnSpc>
                <a:spcPts val="10230"/>
              </a:lnSpc>
            </a:pPr>
            <a:r>
              <a:rPr lang="en-US" sz="8974" b="true">
                <a:solidFill>
                  <a:srgbClr val="545454"/>
                </a:solidFill>
                <a:latin typeface="Quicksand Bold"/>
                <a:ea typeface="Quicksand Bold"/>
                <a:cs typeface="Quicksand Bold"/>
                <a:sym typeface="Quicksand Bold"/>
              </a:rPr>
              <a:t>Approach</a:t>
            </a:r>
          </a:p>
        </p:txBody>
      </p:sp>
      <p:sp>
        <p:nvSpPr>
          <p:cNvPr name="TextBox 15" id="15"/>
          <p:cNvSpPr txBox="true"/>
          <p:nvPr/>
        </p:nvSpPr>
        <p:spPr>
          <a:xfrm rot="0">
            <a:off x="8973093" y="93059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13</a:t>
            </a:r>
          </a:p>
        </p:txBody>
      </p:sp>
      <p:sp>
        <p:nvSpPr>
          <p:cNvPr name="AutoShape 16" id="16"/>
          <p:cNvSpPr/>
          <p:nvPr/>
        </p:nvSpPr>
        <p:spPr>
          <a:xfrm>
            <a:off x="2111082" y="6854092"/>
            <a:ext cx="14064691" cy="0"/>
          </a:xfrm>
          <a:prstGeom prst="line">
            <a:avLst/>
          </a:prstGeom>
          <a:ln cap="flat" w="57150">
            <a:solidFill>
              <a:srgbClr val="CFDDE6"/>
            </a:solidFill>
            <a:prstDash val="solid"/>
            <a:headEnd type="oval" len="lg" w="lg"/>
            <a:tailEnd type="oval" len="lg" w="lg"/>
          </a:ln>
        </p:spPr>
      </p:sp>
      <p:sp>
        <p:nvSpPr>
          <p:cNvPr name="TextBox 17" id="17"/>
          <p:cNvSpPr txBox="true"/>
          <p:nvPr/>
        </p:nvSpPr>
        <p:spPr>
          <a:xfrm rot="0">
            <a:off x="2777125" y="4291624"/>
            <a:ext cx="1646511" cy="1534180"/>
          </a:xfrm>
          <a:prstGeom prst="rect">
            <a:avLst/>
          </a:prstGeom>
        </p:spPr>
        <p:txBody>
          <a:bodyPr anchor="t" rtlCol="false" tIns="0" lIns="0" bIns="0" rIns="0">
            <a:spAutoFit/>
          </a:bodyPr>
          <a:lstStyle/>
          <a:p>
            <a:pPr algn="ctr">
              <a:lnSpc>
                <a:spcPts val="12563"/>
              </a:lnSpc>
            </a:pPr>
            <a:r>
              <a:rPr lang="en-US" sz="8974" b="true">
                <a:solidFill>
                  <a:srgbClr val="57798A"/>
                </a:solidFill>
                <a:latin typeface="Quicksand Bold"/>
                <a:ea typeface="Quicksand Bold"/>
                <a:cs typeface="Quicksand Bold"/>
                <a:sym typeface="Quicksand Bold"/>
              </a:rPr>
              <a:t>03</a:t>
            </a:r>
          </a:p>
        </p:txBody>
      </p:sp>
      <p:grpSp>
        <p:nvGrpSpPr>
          <p:cNvPr name="Group 18" id="18"/>
          <p:cNvGrpSpPr/>
          <p:nvPr/>
        </p:nvGrpSpPr>
        <p:grpSpPr>
          <a:xfrm rot="0">
            <a:off x="4845679" y="4809335"/>
            <a:ext cx="668329" cy="6683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0" id="20"/>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15248580" y="4809335"/>
            <a:ext cx="668329" cy="6683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3" id="23"/>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a:off x="1002518" y="3813886"/>
            <a:ext cx="1224" cy="2659183"/>
          </a:xfrm>
          <a:prstGeom prst="line">
            <a:avLst/>
          </a:prstGeom>
          <a:ln cap="flat" w="47625">
            <a:solidFill>
              <a:srgbClr val="CFDDE6"/>
            </a:solidFill>
            <a:prstDash val="solid"/>
            <a:headEnd type="oval" len="lg" w="lg"/>
            <a:tailEnd type="oval" len="lg" w="lg"/>
          </a:ln>
        </p:spPr>
      </p:sp>
      <p:sp>
        <p:nvSpPr>
          <p:cNvPr name="AutoShape 25" id="25"/>
          <p:cNvSpPr/>
          <p:nvPr/>
        </p:nvSpPr>
        <p:spPr>
          <a:xfrm>
            <a:off x="17234263" y="3813897"/>
            <a:ext cx="1224" cy="2659183"/>
          </a:xfrm>
          <a:prstGeom prst="line">
            <a:avLst/>
          </a:prstGeom>
          <a:ln cap="flat" w="47625">
            <a:solidFill>
              <a:srgbClr val="CFDDE6"/>
            </a:solidFill>
            <a:prstDash val="solid"/>
            <a:headEnd type="oval" len="lg" w="lg"/>
            <a:tailEnd type="oval" len="lg" w="lg"/>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8953433"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14</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4168293" y="1948426"/>
            <a:ext cx="9952648" cy="7190788"/>
          </a:xfrm>
          <a:custGeom>
            <a:avLst/>
            <a:gdLst/>
            <a:ahLst/>
            <a:cxnLst/>
            <a:rect r="r" b="b" t="t" l="l"/>
            <a:pathLst>
              <a:path h="7190788" w="9952648">
                <a:moveTo>
                  <a:pt x="0" y="0"/>
                </a:moveTo>
                <a:lnTo>
                  <a:pt x="9952648" y="0"/>
                </a:lnTo>
                <a:lnTo>
                  <a:pt x="9952648" y="7190789"/>
                </a:lnTo>
                <a:lnTo>
                  <a:pt x="0" y="7190789"/>
                </a:lnTo>
                <a:lnTo>
                  <a:pt x="0" y="0"/>
                </a:lnTo>
                <a:close/>
              </a:path>
            </a:pathLst>
          </a:custGeom>
          <a:blipFill>
            <a:blip r:embed="rId4"/>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47" y="742670"/>
            <a:ext cx="834552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Algorithm Optimization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8973145" y="9299048"/>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15</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7285015" y="1955281"/>
            <a:ext cx="9738049" cy="7400917"/>
          </a:xfrm>
          <a:custGeom>
            <a:avLst/>
            <a:gdLst/>
            <a:ahLst/>
            <a:cxnLst/>
            <a:rect r="r" b="b" t="t" l="l"/>
            <a:pathLst>
              <a:path h="7400917" w="9738049">
                <a:moveTo>
                  <a:pt x="0" y="0"/>
                </a:moveTo>
                <a:lnTo>
                  <a:pt x="9738048" y="0"/>
                </a:lnTo>
                <a:lnTo>
                  <a:pt x="9738048" y="7400917"/>
                </a:lnTo>
                <a:lnTo>
                  <a:pt x="0" y="7400917"/>
                </a:lnTo>
                <a:lnTo>
                  <a:pt x="0" y="0"/>
                </a:lnTo>
                <a:close/>
              </a:path>
            </a:pathLst>
          </a:custGeom>
          <a:blipFill>
            <a:blip r:embed="rId4"/>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00" y="742670"/>
            <a:ext cx="834552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Data pre-processing</a:t>
            </a:r>
          </a:p>
        </p:txBody>
      </p:sp>
      <p:sp>
        <p:nvSpPr>
          <p:cNvPr name="TextBox 13" id="13"/>
          <p:cNvSpPr txBox="true"/>
          <p:nvPr/>
        </p:nvSpPr>
        <p:spPr>
          <a:xfrm rot="0">
            <a:off x="1028747" y="2887421"/>
            <a:ext cx="5905437" cy="4791075"/>
          </a:xfrm>
          <a:prstGeom prst="rect">
            <a:avLst/>
          </a:prstGeom>
        </p:spPr>
        <p:txBody>
          <a:bodyPr anchor="t" rtlCol="false" tIns="0" lIns="0" bIns="0" rIns="0">
            <a:spAutoFit/>
          </a:bodyPr>
          <a:lstStyle/>
          <a:p>
            <a:pPr algn="just">
              <a:lnSpc>
                <a:spcPts val="4200"/>
              </a:lnSpc>
              <a:spcBef>
                <a:spcPct val="0"/>
              </a:spcBef>
            </a:pPr>
            <a:r>
              <a:rPr lang="en-US" b="true" sz="3000">
                <a:solidFill>
                  <a:srgbClr val="FF0000"/>
                </a:solidFill>
                <a:latin typeface="Quicksand Bold"/>
                <a:ea typeface="Quicksand Bold"/>
                <a:cs typeface="Quicksand Bold"/>
                <a:sym typeface="Quicksand Bold"/>
              </a:rPr>
              <a:t>Pipeline stalls</a:t>
            </a:r>
            <a:r>
              <a:rPr lang="en-US" sz="3000">
                <a:solidFill>
                  <a:srgbClr val="000000"/>
                </a:solidFill>
                <a:latin typeface="Quicksand"/>
                <a:ea typeface="Quicksand"/>
                <a:cs typeface="Quicksand"/>
                <a:sym typeface="Quicksand"/>
              </a:rPr>
              <a:t> occur due to </a:t>
            </a:r>
            <a:r>
              <a:rPr lang="en-US" b="true" sz="3000">
                <a:solidFill>
                  <a:srgbClr val="323232"/>
                </a:solidFill>
                <a:latin typeface="Quicksand Bold"/>
                <a:ea typeface="Quicksand Bold"/>
                <a:cs typeface="Quicksand Bold"/>
                <a:sym typeface="Quicksand Bold"/>
              </a:rPr>
              <a:t>unorganized data</a:t>
            </a:r>
            <a:r>
              <a:rPr lang="en-US" sz="3000">
                <a:solidFill>
                  <a:srgbClr val="000000"/>
                </a:solidFill>
                <a:latin typeface="Quicksand"/>
                <a:ea typeface="Quicksand"/>
                <a:cs typeface="Quicksand"/>
                <a:sym typeface="Quicksand"/>
              </a:rPr>
              <a:t> flow through computational modules.</a:t>
            </a:r>
          </a:p>
          <a:p>
            <a:pPr algn="just">
              <a:lnSpc>
                <a:spcPts val="4200"/>
              </a:lnSpc>
              <a:spcBef>
                <a:spcPct val="0"/>
              </a:spcBef>
            </a:pPr>
          </a:p>
          <a:p>
            <a:pPr algn="just">
              <a:lnSpc>
                <a:spcPts val="4200"/>
              </a:lnSpc>
              <a:spcBef>
                <a:spcPct val="0"/>
              </a:spcBef>
            </a:pPr>
            <a:r>
              <a:rPr lang="en-US" b="true" sz="3000">
                <a:solidFill>
                  <a:srgbClr val="323232"/>
                </a:solidFill>
                <a:latin typeface="Quicksand Bold"/>
                <a:ea typeface="Quicksand Bold"/>
                <a:cs typeface="Quicksand Bold"/>
                <a:sym typeface="Quicksand Bold"/>
              </a:rPr>
              <a:t>==&gt;</a:t>
            </a:r>
            <a:r>
              <a:rPr lang="en-US" sz="3000">
                <a:solidFill>
                  <a:srgbClr val="000000"/>
                </a:solidFill>
                <a:latin typeface="Quicksand"/>
                <a:ea typeface="Quicksand"/>
                <a:cs typeface="Quicksand"/>
                <a:sym typeface="Quicksand"/>
              </a:rPr>
              <a:t> </a:t>
            </a:r>
            <a:r>
              <a:rPr lang="en-US" sz="3000">
                <a:solidFill>
                  <a:srgbClr val="000000"/>
                </a:solidFill>
                <a:latin typeface="Quicksand"/>
                <a:ea typeface="Quicksand"/>
                <a:cs typeface="Quicksand"/>
                <a:sym typeface="Quicksand"/>
              </a:rPr>
              <a:t>Group </a:t>
            </a:r>
            <a:r>
              <a:rPr lang="en-US" b="true" sz="3000">
                <a:solidFill>
                  <a:srgbClr val="427898"/>
                </a:solidFill>
                <a:latin typeface="Quicksand Bold"/>
                <a:ea typeface="Quicksand Bold"/>
                <a:cs typeface="Quicksand Bold"/>
                <a:sym typeface="Quicksand Bold"/>
              </a:rPr>
              <a:t>source node</a:t>
            </a:r>
            <a:r>
              <a:rPr lang="en-US" sz="3000">
                <a:solidFill>
                  <a:srgbClr val="000000"/>
                </a:solidFill>
                <a:latin typeface="Quicksand"/>
                <a:ea typeface="Quicksand"/>
                <a:cs typeface="Quicksand"/>
                <a:sym typeface="Quicksand"/>
              </a:rPr>
              <a:t> and </a:t>
            </a:r>
            <a:r>
              <a:rPr lang="en-US" b="true" sz="3000">
                <a:solidFill>
                  <a:srgbClr val="427898"/>
                </a:solidFill>
                <a:latin typeface="Quicksand Bold"/>
                <a:ea typeface="Quicksand Bold"/>
                <a:cs typeface="Quicksand Bold"/>
                <a:sym typeface="Quicksand Bold"/>
              </a:rPr>
              <a:t>neighboring nodes</a:t>
            </a:r>
            <a:r>
              <a:rPr lang="en-US" sz="3000">
                <a:solidFill>
                  <a:srgbClr val="000000"/>
                </a:solidFill>
                <a:latin typeface="Quicksand"/>
                <a:ea typeface="Quicksand"/>
                <a:cs typeface="Quicksand"/>
                <a:sym typeface="Quicksand"/>
              </a:rPr>
              <a:t> into a </a:t>
            </a:r>
            <a:r>
              <a:rPr lang="en-US" b="true" sz="3000">
                <a:solidFill>
                  <a:srgbClr val="427898"/>
                </a:solidFill>
                <a:latin typeface="Quicksand Bold"/>
                <a:ea typeface="Quicksand Bold"/>
                <a:cs typeface="Quicksand Bold"/>
                <a:sym typeface="Quicksand Bold"/>
              </a:rPr>
              <a:t>subgraph </a:t>
            </a:r>
            <a:r>
              <a:rPr lang="en-US" sz="3000">
                <a:solidFill>
                  <a:srgbClr val="000000"/>
                </a:solidFill>
                <a:latin typeface="Quicksand"/>
                <a:ea typeface="Quicksand"/>
                <a:cs typeface="Quicksand"/>
                <a:sym typeface="Quicksand"/>
              </a:rPr>
              <a:t>to streamline data flow and prevent stalls.</a:t>
            </a:r>
          </a:p>
          <a:p>
            <a:pPr algn="just">
              <a:lnSpc>
                <a:spcPts val="420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8969722"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16</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6993773" y="2218176"/>
            <a:ext cx="10659743" cy="6675664"/>
          </a:xfrm>
          <a:custGeom>
            <a:avLst/>
            <a:gdLst/>
            <a:ahLst/>
            <a:cxnLst/>
            <a:rect r="r" b="b" t="t" l="l"/>
            <a:pathLst>
              <a:path h="6675664" w="10659743">
                <a:moveTo>
                  <a:pt x="0" y="0"/>
                </a:moveTo>
                <a:lnTo>
                  <a:pt x="10659744" y="0"/>
                </a:lnTo>
                <a:lnTo>
                  <a:pt x="10659744" y="6675664"/>
                </a:lnTo>
                <a:lnTo>
                  <a:pt x="0" y="6675664"/>
                </a:lnTo>
                <a:lnTo>
                  <a:pt x="0" y="0"/>
                </a:lnTo>
                <a:close/>
              </a:path>
            </a:pathLst>
          </a:custGeom>
          <a:blipFill>
            <a:blip r:embed="rId4"/>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975927" y="742670"/>
            <a:ext cx="834552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Data pre-processing</a:t>
            </a:r>
          </a:p>
        </p:txBody>
      </p:sp>
      <p:sp>
        <p:nvSpPr>
          <p:cNvPr name="TextBox 13" id="13"/>
          <p:cNvSpPr txBox="true"/>
          <p:nvPr/>
        </p:nvSpPr>
        <p:spPr>
          <a:xfrm rot="0">
            <a:off x="4335200" y="2671046"/>
            <a:ext cx="9525" cy="504826"/>
          </a:xfrm>
          <a:prstGeom prst="rect">
            <a:avLst/>
          </a:prstGeom>
        </p:spPr>
        <p:txBody>
          <a:bodyPr anchor="t" rtlCol="false" tIns="0" lIns="0" bIns="0" rIns="0">
            <a:spAutoFit/>
          </a:bodyPr>
          <a:lstStyle/>
          <a:p>
            <a:pPr algn="ctr">
              <a:lnSpc>
                <a:spcPts val="4199"/>
              </a:lnSpc>
              <a:spcBef>
                <a:spcPct val="0"/>
              </a:spcBef>
            </a:pPr>
          </a:p>
        </p:txBody>
      </p:sp>
      <p:sp>
        <p:nvSpPr>
          <p:cNvPr name="TextBox 14" id="14"/>
          <p:cNvSpPr txBox="true"/>
          <p:nvPr/>
        </p:nvSpPr>
        <p:spPr>
          <a:xfrm rot="0">
            <a:off x="975927" y="3301440"/>
            <a:ext cx="6298701" cy="3919221"/>
          </a:xfrm>
          <a:prstGeom prst="rect">
            <a:avLst/>
          </a:prstGeom>
        </p:spPr>
        <p:txBody>
          <a:bodyPr anchor="t" rtlCol="false" tIns="0" lIns="0" bIns="0" rIns="0">
            <a:spAutoFit/>
          </a:bodyPr>
          <a:lstStyle/>
          <a:p>
            <a:pPr algn="just">
              <a:lnSpc>
                <a:spcPts val="4479"/>
              </a:lnSpc>
            </a:pPr>
            <a:r>
              <a:rPr lang="en-US" sz="3199">
                <a:solidFill>
                  <a:srgbClr val="000000"/>
                </a:solidFill>
                <a:latin typeface="Quicksand"/>
                <a:ea typeface="Quicksand"/>
                <a:cs typeface="Quicksand"/>
                <a:sym typeface="Quicksand"/>
              </a:rPr>
              <a:t>A 4-node graph can represent as 4 subgraphs.</a:t>
            </a:r>
          </a:p>
          <a:p>
            <a:pPr algn="just">
              <a:lnSpc>
                <a:spcPts val="4479"/>
              </a:lnSpc>
            </a:pPr>
          </a:p>
          <a:p>
            <a:pPr algn="just">
              <a:lnSpc>
                <a:spcPts val="4479"/>
              </a:lnSpc>
            </a:pPr>
            <a:r>
              <a:rPr lang="en-US" sz="3199" b="true">
                <a:solidFill>
                  <a:srgbClr val="FF5757"/>
                </a:solidFill>
                <a:latin typeface="Quicksand Bold"/>
                <a:ea typeface="Quicksand Bold"/>
                <a:cs typeface="Quicksand Bold"/>
                <a:sym typeface="Quicksand Bold"/>
              </a:rPr>
              <a:t>Source node:</a:t>
            </a:r>
            <a:r>
              <a:rPr lang="en-US" sz="3199">
                <a:solidFill>
                  <a:srgbClr val="000000"/>
                </a:solidFill>
                <a:latin typeface="Quicksand"/>
                <a:ea typeface="Quicksand"/>
                <a:cs typeface="Quicksand"/>
                <a:sym typeface="Quicksand"/>
              </a:rPr>
              <a:t> header of each subgraph.</a:t>
            </a:r>
          </a:p>
          <a:p>
            <a:pPr algn="just">
              <a:lnSpc>
                <a:spcPts val="4479"/>
              </a:lnSpc>
              <a:spcBef>
                <a:spcPct val="0"/>
              </a:spcBef>
            </a:pPr>
            <a:r>
              <a:rPr lang="en-US" b="true" sz="3199">
                <a:solidFill>
                  <a:srgbClr val="5EA618"/>
                </a:solidFill>
                <a:latin typeface="Quicksand Bold"/>
                <a:ea typeface="Quicksand Bold"/>
                <a:cs typeface="Quicksand Bold"/>
                <a:sym typeface="Quicksand Bold"/>
              </a:rPr>
              <a:t>Neighbor node:</a:t>
            </a:r>
            <a:r>
              <a:rPr lang="en-US" b="true" sz="3199">
                <a:solidFill>
                  <a:srgbClr val="000000"/>
                </a:solidFill>
                <a:latin typeface="Quicksand Bold"/>
                <a:ea typeface="Quicksand Bold"/>
                <a:cs typeface="Quicksand Bold"/>
                <a:sym typeface="Quicksand Bold"/>
              </a:rPr>
              <a:t> </a:t>
            </a:r>
            <a:r>
              <a:rPr lang="en-US" sz="3199">
                <a:solidFill>
                  <a:srgbClr val="000000"/>
                </a:solidFill>
                <a:latin typeface="Quicksand"/>
                <a:ea typeface="Quicksand"/>
                <a:cs typeface="Quicksand"/>
                <a:sym typeface="Quicksand"/>
              </a:rPr>
              <a:t>node adjacent to source node.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8975824"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17</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3719428" y="3205619"/>
            <a:ext cx="10937025" cy="6138405"/>
          </a:xfrm>
          <a:custGeom>
            <a:avLst/>
            <a:gdLst/>
            <a:ahLst/>
            <a:cxnLst/>
            <a:rect r="r" b="b" t="t" l="l"/>
            <a:pathLst>
              <a:path h="6138405" w="10937025">
                <a:moveTo>
                  <a:pt x="0" y="0"/>
                </a:moveTo>
                <a:lnTo>
                  <a:pt x="10937025" y="0"/>
                </a:lnTo>
                <a:lnTo>
                  <a:pt x="10937025" y="6138406"/>
                </a:lnTo>
                <a:lnTo>
                  <a:pt x="0" y="6138406"/>
                </a:lnTo>
                <a:lnTo>
                  <a:pt x="0" y="0"/>
                </a:lnTo>
                <a:close/>
              </a:path>
            </a:pathLst>
          </a:custGeom>
          <a:blipFill>
            <a:blip r:embed="rId4"/>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00" y="734415"/>
            <a:ext cx="4545310" cy="945255"/>
          </a:xfrm>
          <a:prstGeom prst="rect">
            <a:avLst/>
          </a:prstGeom>
        </p:spPr>
        <p:txBody>
          <a:bodyPr anchor="t" rtlCol="false" tIns="0" lIns="0" bIns="0" rIns="0">
            <a:spAutoFit/>
          </a:bodyPr>
          <a:lstStyle/>
          <a:p>
            <a:pPr algn="ctr">
              <a:lnSpc>
                <a:spcPts val="7749"/>
              </a:lnSpc>
            </a:pPr>
            <a:r>
              <a:rPr lang="en-US" sz="5535" b="true">
                <a:solidFill>
                  <a:srgbClr val="545454"/>
                </a:solidFill>
                <a:latin typeface="Quicksand Bold"/>
                <a:ea typeface="Quicksand Bold"/>
                <a:cs typeface="Quicksand Bold"/>
                <a:sym typeface="Quicksand Bold"/>
              </a:rPr>
              <a:t>GCSR Format</a:t>
            </a:r>
          </a:p>
        </p:txBody>
      </p:sp>
      <p:sp>
        <p:nvSpPr>
          <p:cNvPr name="TextBox 13" id="13"/>
          <p:cNvSpPr txBox="true"/>
          <p:nvPr/>
        </p:nvSpPr>
        <p:spPr>
          <a:xfrm rot="0">
            <a:off x="1665465" y="2064422"/>
            <a:ext cx="12990988" cy="1417320"/>
          </a:xfrm>
          <a:prstGeom prst="rect">
            <a:avLst/>
          </a:prstGeom>
        </p:spPr>
        <p:txBody>
          <a:bodyPr anchor="t" rtlCol="false" tIns="0" lIns="0" bIns="0" rIns="0">
            <a:spAutoFit/>
          </a:bodyPr>
          <a:lstStyle/>
          <a:p>
            <a:pPr algn="just">
              <a:lnSpc>
                <a:spcPts val="3780"/>
              </a:lnSpc>
            </a:pPr>
            <a:r>
              <a:rPr lang="en-US" sz="2700" b="true">
                <a:solidFill>
                  <a:srgbClr val="427898"/>
                </a:solidFill>
                <a:latin typeface="Quicksand Bold"/>
                <a:ea typeface="Quicksand Bold"/>
                <a:cs typeface="Quicksand Bold"/>
                <a:sym typeface="Quicksand Bold"/>
              </a:rPr>
              <a:t>GCSR </a:t>
            </a:r>
            <a:r>
              <a:rPr lang="en-US" sz="2700">
                <a:solidFill>
                  <a:srgbClr val="000000"/>
                </a:solidFill>
                <a:latin typeface="Quicksand"/>
                <a:ea typeface="Quicksand"/>
                <a:cs typeface="Quicksand"/>
                <a:sym typeface="Quicksand"/>
              </a:rPr>
              <a:t>stands for </a:t>
            </a:r>
            <a:r>
              <a:rPr lang="en-US" sz="2700" b="true">
                <a:solidFill>
                  <a:srgbClr val="427898"/>
                </a:solidFill>
                <a:latin typeface="Quicksand Bold"/>
                <a:ea typeface="Quicksand Bold"/>
                <a:cs typeface="Quicksand Bold"/>
                <a:sym typeface="Quicksand Bold"/>
              </a:rPr>
              <a:t>Graph Compressed Sparse Row</a:t>
            </a:r>
            <a:r>
              <a:rPr lang="en-US" sz="2700" b="true">
                <a:solidFill>
                  <a:srgbClr val="000000"/>
                </a:solidFill>
                <a:latin typeface="Quicksand Bold"/>
                <a:ea typeface="Quicksand Bold"/>
                <a:cs typeface="Quicksand Bold"/>
                <a:sym typeface="Quicksand Bold"/>
              </a:rPr>
              <a:t>. </a:t>
            </a:r>
          </a:p>
          <a:p>
            <a:pPr algn="just" marL="582933" indent="-291467" lvl="1">
              <a:lnSpc>
                <a:spcPts val="3780"/>
              </a:lnSpc>
              <a:buFont typeface="Arial"/>
              <a:buChar char="•"/>
            </a:pPr>
            <a:r>
              <a:rPr lang="en-US" sz="2700">
                <a:solidFill>
                  <a:srgbClr val="000000"/>
                </a:solidFill>
                <a:latin typeface="Quicksand"/>
                <a:ea typeface="Quicksand"/>
                <a:cs typeface="Quicksand"/>
                <a:sym typeface="Quicksand"/>
              </a:rPr>
              <a:t>Collect information of</a:t>
            </a:r>
            <a:r>
              <a:rPr lang="en-US" sz="2700">
                <a:solidFill>
                  <a:srgbClr val="323232"/>
                </a:solidFill>
                <a:latin typeface="Quicksand"/>
                <a:ea typeface="Quicksand"/>
                <a:cs typeface="Quicksand"/>
                <a:sym typeface="Quicksand"/>
              </a:rPr>
              <a:t> </a:t>
            </a:r>
            <a:r>
              <a:rPr lang="en-US" b="true" sz="2700">
                <a:solidFill>
                  <a:srgbClr val="323232"/>
                </a:solidFill>
                <a:latin typeface="Quicksand Bold"/>
                <a:ea typeface="Quicksand Bold"/>
                <a:cs typeface="Quicksand Bold"/>
                <a:sym typeface="Quicksand Bold"/>
              </a:rPr>
              <a:t>index and value</a:t>
            </a:r>
            <a:r>
              <a:rPr lang="en-US" b="true" sz="2700">
                <a:solidFill>
                  <a:srgbClr val="000000"/>
                </a:solidFill>
                <a:latin typeface="Quicksand Bold"/>
                <a:ea typeface="Quicksand Bold"/>
                <a:cs typeface="Quicksand Bold"/>
                <a:sym typeface="Quicksand Bold"/>
              </a:rPr>
              <a:t>,</a:t>
            </a:r>
            <a:r>
              <a:rPr lang="en-US" sz="2700">
                <a:solidFill>
                  <a:srgbClr val="000000"/>
                </a:solidFill>
                <a:latin typeface="Quicksand"/>
                <a:ea typeface="Quicksand"/>
                <a:cs typeface="Quicksand"/>
                <a:sym typeface="Quicksand"/>
              </a:rPr>
              <a:t> compressed it into 3 components.</a:t>
            </a:r>
          </a:p>
          <a:p>
            <a:pPr algn="just" marL="582933" indent="-291467" lvl="1">
              <a:lnSpc>
                <a:spcPts val="3780"/>
              </a:lnSpc>
              <a:buFont typeface="Arial"/>
              <a:buChar char="•"/>
            </a:pPr>
            <a:r>
              <a:rPr lang="en-US" sz="2700">
                <a:solidFill>
                  <a:srgbClr val="000000"/>
                </a:solidFill>
                <a:latin typeface="Quicksand"/>
                <a:ea typeface="Quicksand"/>
                <a:cs typeface="Quicksand"/>
                <a:sym typeface="Quicksand"/>
              </a:rPr>
              <a:t>Organized by </a:t>
            </a:r>
            <a:r>
              <a:rPr lang="en-US" b="true" sz="2700">
                <a:solidFill>
                  <a:srgbClr val="323232"/>
                </a:solidFill>
                <a:latin typeface="Quicksand Bold"/>
                <a:ea typeface="Quicksand Bold"/>
                <a:cs typeface="Quicksand Bold"/>
                <a:sym typeface="Quicksand Bold"/>
              </a:rPr>
              <a:t>subgraphs</a:t>
            </a:r>
            <a:r>
              <a:rPr lang="en-US" sz="2700">
                <a:solidFill>
                  <a:srgbClr val="000000"/>
                </a:solidFill>
                <a:latin typeface="Quicksand"/>
                <a:ea typeface="Quicksand"/>
                <a:cs typeface="Quicksand"/>
                <a:sym typeface="Quicksand"/>
              </a:rPr>
              <a:t>.</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sp>
        <p:nvSpPr>
          <p:cNvPr name="AutoShape 13" id="13"/>
          <p:cNvSpPr/>
          <p:nvPr/>
        </p:nvSpPr>
        <p:spPr>
          <a:xfrm flipV="true">
            <a:off x="2111082" y="3433204"/>
            <a:ext cx="14064691" cy="0"/>
          </a:xfrm>
          <a:prstGeom prst="line">
            <a:avLst/>
          </a:prstGeom>
          <a:ln cap="flat" w="57150">
            <a:solidFill>
              <a:srgbClr val="CFDDE6"/>
            </a:solidFill>
            <a:prstDash val="solid"/>
            <a:headEnd type="oval" len="lg" w="lg"/>
            <a:tailEnd type="oval" len="lg" w="lg"/>
          </a:ln>
        </p:spPr>
      </p:sp>
      <p:sp>
        <p:nvSpPr>
          <p:cNvPr name="TextBox 14" id="14"/>
          <p:cNvSpPr txBox="true"/>
          <p:nvPr/>
        </p:nvSpPr>
        <p:spPr>
          <a:xfrm rot="0">
            <a:off x="5753441" y="3861533"/>
            <a:ext cx="9133516" cy="2611558"/>
          </a:xfrm>
          <a:prstGeom prst="rect">
            <a:avLst/>
          </a:prstGeom>
        </p:spPr>
        <p:txBody>
          <a:bodyPr anchor="t" rtlCol="false" tIns="0" lIns="0" bIns="0" rIns="0">
            <a:spAutoFit/>
          </a:bodyPr>
          <a:lstStyle/>
          <a:p>
            <a:pPr algn="ctr">
              <a:lnSpc>
                <a:spcPts val="10230"/>
              </a:lnSpc>
            </a:pPr>
            <a:r>
              <a:rPr lang="en-US" sz="8974" b="true">
                <a:solidFill>
                  <a:srgbClr val="545454"/>
                </a:solidFill>
                <a:latin typeface="Quicksand Bold"/>
                <a:ea typeface="Quicksand Bold"/>
                <a:cs typeface="Quicksand Bold"/>
                <a:sym typeface="Quicksand Bold"/>
              </a:rPr>
              <a:t>Overall Architecture</a:t>
            </a:r>
          </a:p>
        </p:txBody>
      </p:sp>
      <p:sp>
        <p:nvSpPr>
          <p:cNvPr name="TextBox 15" id="15"/>
          <p:cNvSpPr txBox="true"/>
          <p:nvPr/>
        </p:nvSpPr>
        <p:spPr>
          <a:xfrm rot="0">
            <a:off x="8970042" y="93059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18</a:t>
            </a:r>
          </a:p>
        </p:txBody>
      </p:sp>
      <p:sp>
        <p:nvSpPr>
          <p:cNvPr name="AutoShape 16" id="16"/>
          <p:cNvSpPr/>
          <p:nvPr/>
        </p:nvSpPr>
        <p:spPr>
          <a:xfrm>
            <a:off x="2111082" y="6854092"/>
            <a:ext cx="14064691" cy="0"/>
          </a:xfrm>
          <a:prstGeom prst="line">
            <a:avLst/>
          </a:prstGeom>
          <a:ln cap="flat" w="57150">
            <a:solidFill>
              <a:srgbClr val="CFDDE6"/>
            </a:solidFill>
            <a:prstDash val="solid"/>
            <a:headEnd type="oval" len="lg" w="lg"/>
            <a:tailEnd type="oval" len="lg" w="lg"/>
          </a:ln>
        </p:spPr>
      </p:sp>
      <p:sp>
        <p:nvSpPr>
          <p:cNvPr name="TextBox 17" id="17"/>
          <p:cNvSpPr txBox="true"/>
          <p:nvPr/>
        </p:nvSpPr>
        <p:spPr>
          <a:xfrm rot="0">
            <a:off x="2777125" y="4291624"/>
            <a:ext cx="1646511" cy="1534180"/>
          </a:xfrm>
          <a:prstGeom prst="rect">
            <a:avLst/>
          </a:prstGeom>
        </p:spPr>
        <p:txBody>
          <a:bodyPr anchor="t" rtlCol="false" tIns="0" lIns="0" bIns="0" rIns="0">
            <a:spAutoFit/>
          </a:bodyPr>
          <a:lstStyle/>
          <a:p>
            <a:pPr algn="ctr">
              <a:lnSpc>
                <a:spcPts val="12563"/>
              </a:lnSpc>
            </a:pPr>
            <a:r>
              <a:rPr lang="en-US" sz="8974" b="true">
                <a:solidFill>
                  <a:srgbClr val="57798A"/>
                </a:solidFill>
                <a:latin typeface="Quicksand Bold"/>
                <a:ea typeface="Quicksand Bold"/>
                <a:cs typeface="Quicksand Bold"/>
                <a:sym typeface="Quicksand Bold"/>
              </a:rPr>
              <a:t>04</a:t>
            </a:r>
          </a:p>
        </p:txBody>
      </p:sp>
      <p:grpSp>
        <p:nvGrpSpPr>
          <p:cNvPr name="Group 18" id="18"/>
          <p:cNvGrpSpPr/>
          <p:nvPr/>
        </p:nvGrpSpPr>
        <p:grpSpPr>
          <a:xfrm rot="0">
            <a:off x="4845679" y="4809335"/>
            <a:ext cx="668329" cy="6683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0" id="20"/>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15248580" y="4809335"/>
            <a:ext cx="668329" cy="6683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3" id="23"/>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a:off x="1002518" y="3813886"/>
            <a:ext cx="1224" cy="2659183"/>
          </a:xfrm>
          <a:prstGeom prst="line">
            <a:avLst/>
          </a:prstGeom>
          <a:ln cap="flat" w="47625">
            <a:solidFill>
              <a:srgbClr val="CFDDE6"/>
            </a:solidFill>
            <a:prstDash val="solid"/>
            <a:headEnd type="oval" len="lg" w="lg"/>
            <a:tailEnd type="oval" len="lg" w="lg"/>
          </a:ln>
        </p:spPr>
      </p:sp>
      <p:sp>
        <p:nvSpPr>
          <p:cNvPr name="AutoShape 25" id="25"/>
          <p:cNvSpPr/>
          <p:nvPr/>
        </p:nvSpPr>
        <p:spPr>
          <a:xfrm>
            <a:off x="17234263" y="3813897"/>
            <a:ext cx="1224" cy="2659183"/>
          </a:xfrm>
          <a:prstGeom prst="line">
            <a:avLst/>
          </a:prstGeom>
          <a:ln cap="flat" w="47625">
            <a:solidFill>
              <a:srgbClr val="CFDDE6"/>
            </a:solidFill>
            <a:prstDash val="solid"/>
            <a:headEnd type="oval" len="lg" w="lg"/>
            <a:tailEnd type="oval" len="lg" w="lg"/>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9029390"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a:t>
            </a:r>
          </a:p>
        </p:txBody>
      </p:sp>
      <p:sp>
        <p:nvSpPr>
          <p:cNvPr name="TextBox 7" id="7"/>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8" id="8"/>
          <p:cNvSpPr txBox="true"/>
          <p:nvPr/>
        </p:nvSpPr>
        <p:spPr>
          <a:xfrm rot="0">
            <a:off x="1274413" y="742670"/>
            <a:ext cx="2379365" cy="928745"/>
          </a:xfrm>
          <a:prstGeom prst="rect">
            <a:avLst/>
          </a:prstGeom>
        </p:spPr>
        <p:txBody>
          <a:bodyPr anchor="t" rtlCol="false" tIns="0" lIns="0" bIns="0" rIns="0">
            <a:spAutoFit/>
          </a:bodyPr>
          <a:lstStyle/>
          <a:p>
            <a:pPr algn="ctr">
              <a:lnSpc>
                <a:spcPts val="7609"/>
              </a:lnSpc>
            </a:pPr>
            <a:r>
              <a:rPr lang="en-US" sz="5435" b="true">
                <a:solidFill>
                  <a:srgbClr val="000000"/>
                </a:solidFill>
                <a:latin typeface="Quicksand Bold"/>
                <a:ea typeface="Quicksand Bold"/>
                <a:cs typeface="Quicksand Bold"/>
                <a:sym typeface="Quicksand Bold"/>
              </a:rPr>
              <a:t>Outline</a:t>
            </a:r>
          </a:p>
        </p:txBody>
      </p:sp>
      <p:grpSp>
        <p:nvGrpSpPr>
          <p:cNvPr name="Group 9" id="9"/>
          <p:cNvGrpSpPr/>
          <p:nvPr/>
        </p:nvGrpSpPr>
        <p:grpSpPr>
          <a:xfrm rot="0">
            <a:off x="2091407" y="3075628"/>
            <a:ext cx="6485420" cy="1015153"/>
            <a:chOff x="0" y="0"/>
            <a:chExt cx="8647226" cy="1353537"/>
          </a:xfrm>
        </p:grpSpPr>
        <p:grpSp>
          <p:nvGrpSpPr>
            <p:cNvPr name="Group 10" id="10"/>
            <p:cNvGrpSpPr/>
            <p:nvPr/>
          </p:nvGrpSpPr>
          <p:grpSpPr>
            <a:xfrm rot="0">
              <a:off x="0" y="0"/>
              <a:ext cx="8647226" cy="1353537"/>
              <a:chOff x="0" y="0"/>
              <a:chExt cx="2119851" cy="331817"/>
            </a:xfrm>
          </p:grpSpPr>
          <p:sp>
            <p:nvSpPr>
              <p:cNvPr name="Freeform 11" id="11"/>
              <p:cNvSpPr/>
              <p:nvPr/>
            </p:nvSpPr>
            <p:spPr>
              <a:xfrm flipH="false" flipV="false" rot="0">
                <a:off x="0" y="0"/>
                <a:ext cx="2119851" cy="331817"/>
              </a:xfrm>
              <a:custGeom>
                <a:avLst/>
                <a:gdLst/>
                <a:ahLst/>
                <a:cxnLst/>
                <a:rect r="r" b="b" t="t" l="l"/>
                <a:pathLst>
                  <a:path h="331817" w="2119851">
                    <a:moveTo>
                      <a:pt x="1916651" y="0"/>
                    </a:moveTo>
                    <a:lnTo>
                      <a:pt x="0" y="0"/>
                    </a:lnTo>
                    <a:lnTo>
                      <a:pt x="0" y="331817"/>
                    </a:lnTo>
                    <a:lnTo>
                      <a:pt x="1916651" y="331817"/>
                    </a:lnTo>
                    <a:lnTo>
                      <a:pt x="2119851" y="165908"/>
                    </a:lnTo>
                    <a:lnTo>
                      <a:pt x="1916651" y="0"/>
                    </a:lnTo>
                    <a:close/>
                  </a:path>
                </a:pathLst>
              </a:custGeom>
              <a:solidFill>
                <a:srgbClr val="CFDDE6"/>
              </a:solidFill>
            </p:spPr>
          </p:sp>
          <p:sp>
            <p:nvSpPr>
              <p:cNvPr name="TextBox 12" id="12"/>
              <p:cNvSpPr txBox="true"/>
              <p:nvPr/>
            </p:nvSpPr>
            <p:spPr>
              <a:xfrm>
                <a:off x="0" y="-19050"/>
                <a:ext cx="2005551" cy="350867"/>
              </a:xfrm>
              <a:prstGeom prst="rect">
                <a:avLst/>
              </a:prstGeom>
            </p:spPr>
            <p:txBody>
              <a:bodyPr anchor="ctr" rtlCol="false" tIns="50800" lIns="50800" bIns="50800" rIns="50800"/>
              <a:lstStyle/>
              <a:p>
                <a:pPr algn="ctr">
                  <a:lnSpc>
                    <a:spcPts val="2099"/>
                  </a:lnSpc>
                </a:pPr>
              </a:p>
            </p:txBody>
          </p:sp>
        </p:grpSp>
        <p:sp>
          <p:nvSpPr>
            <p:cNvPr name="TextBox 13" id="13"/>
            <p:cNvSpPr txBox="true"/>
            <p:nvPr/>
          </p:nvSpPr>
          <p:spPr>
            <a:xfrm rot="0">
              <a:off x="218179" y="295568"/>
              <a:ext cx="4473319" cy="705250"/>
            </a:xfrm>
            <a:prstGeom prst="rect">
              <a:avLst/>
            </a:prstGeom>
          </p:spPr>
          <p:txBody>
            <a:bodyPr anchor="t" rtlCol="false" tIns="0" lIns="0" bIns="0" rIns="0">
              <a:spAutoFit/>
            </a:bodyPr>
            <a:lstStyle/>
            <a:p>
              <a:pPr algn="just">
                <a:lnSpc>
                  <a:spcPts val="4512"/>
                </a:lnSpc>
              </a:pPr>
              <a:r>
                <a:rPr lang="en-US" sz="3223" b="true">
                  <a:solidFill>
                    <a:srgbClr val="545454"/>
                  </a:solidFill>
                  <a:latin typeface="Quicksand Bold"/>
                  <a:ea typeface="Quicksand Bold"/>
                  <a:cs typeface="Quicksand Bold"/>
                  <a:sym typeface="Quicksand Bold"/>
                </a:rPr>
                <a:t>01. Introduction</a:t>
              </a:r>
            </a:p>
          </p:txBody>
        </p:sp>
      </p:grpSp>
      <p:grpSp>
        <p:nvGrpSpPr>
          <p:cNvPr name="Group 14" id="14"/>
          <p:cNvGrpSpPr/>
          <p:nvPr/>
        </p:nvGrpSpPr>
        <p:grpSpPr>
          <a:xfrm rot="0">
            <a:off x="2091407" y="6708529"/>
            <a:ext cx="6556710" cy="1032985"/>
            <a:chOff x="0" y="0"/>
            <a:chExt cx="8742280" cy="1377313"/>
          </a:xfrm>
        </p:grpSpPr>
        <p:grpSp>
          <p:nvGrpSpPr>
            <p:cNvPr name="Group 15" id="15"/>
            <p:cNvGrpSpPr/>
            <p:nvPr/>
          </p:nvGrpSpPr>
          <p:grpSpPr>
            <a:xfrm rot="0">
              <a:off x="0" y="0"/>
              <a:ext cx="8742280" cy="1377313"/>
              <a:chOff x="0" y="0"/>
              <a:chExt cx="2143153" cy="337646"/>
            </a:xfrm>
          </p:grpSpPr>
          <p:sp>
            <p:nvSpPr>
              <p:cNvPr name="Freeform 16" id="16"/>
              <p:cNvSpPr/>
              <p:nvPr/>
            </p:nvSpPr>
            <p:spPr>
              <a:xfrm flipH="false" flipV="false" rot="0">
                <a:off x="0" y="0"/>
                <a:ext cx="2143153" cy="337646"/>
              </a:xfrm>
              <a:custGeom>
                <a:avLst/>
                <a:gdLst/>
                <a:ahLst/>
                <a:cxnLst/>
                <a:rect r="r" b="b" t="t" l="l"/>
                <a:pathLst>
                  <a:path h="337646" w="2143153">
                    <a:moveTo>
                      <a:pt x="1939953" y="0"/>
                    </a:moveTo>
                    <a:lnTo>
                      <a:pt x="0" y="0"/>
                    </a:lnTo>
                    <a:lnTo>
                      <a:pt x="0" y="337646"/>
                    </a:lnTo>
                    <a:lnTo>
                      <a:pt x="1939953" y="337646"/>
                    </a:lnTo>
                    <a:lnTo>
                      <a:pt x="2143153" y="168823"/>
                    </a:lnTo>
                    <a:lnTo>
                      <a:pt x="1939953" y="0"/>
                    </a:lnTo>
                    <a:close/>
                  </a:path>
                </a:pathLst>
              </a:custGeom>
              <a:solidFill>
                <a:srgbClr val="CFDDE6"/>
              </a:solidFill>
            </p:spPr>
          </p:sp>
          <p:sp>
            <p:nvSpPr>
              <p:cNvPr name="TextBox 17" id="17"/>
              <p:cNvSpPr txBox="true"/>
              <p:nvPr/>
            </p:nvSpPr>
            <p:spPr>
              <a:xfrm>
                <a:off x="0" y="-19050"/>
                <a:ext cx="2028853" cy="356696"/>
              </a:xfrm>
              <a:prstGeom prst="rect">
                <a:avLst/>
              </a:prstGeom>
            </p:spPr>
            <p:txBody>
              <a:bodyPr anchor="ctr" rtlCol="false" tIns="50800" lIns="50800" bIns="50800" rIns="50800"/>
              <a:lstStyle/>
              <a:p>
                <a:pPr algn="ctr">
                  <a:lnSpc>
                    <a:spcPts val="2099"/>
                  </a:lnSpc>
                </a:pPr>
              </a:p>
            </p:txBody>
          </p:sp>
        </p:grpSp>
        <p:sp>
          <p:nvSpPr>
            <p:cNvPr name="TextBox 18" id="18"/>
            <p:cNvSpPr txBox="true"/>
            <p:nvPr/>
          </p:nvSpPr>
          <p:spPr>
            <a:xfrm rot="0">
              <a:off x="193129" y="307457"/>
              <a:ext cx="7912565" cy="705250"/>
            </a:xfrm>
            <a:prstGeom prst="rect">
              <a:avLst/>
            </a:prstGeom>
          </p:spPr>
          <p:txBody>
            <a:bodyPr anchor="t" rtlCol="false" tIns="0" lIns="0" bIns="0" rIns="0">
              <a:spAutoFit/>
            </a:bodyPr>
            <a:lstStyle/>
            <a:p>
              <a:pPr algn="just">
                <a:lnSpc>
                  <a:spcPts val="4512"/>
                </a:lnSpc>
              </a:pPr>
              <a:r>
                <a:rPr lang="en-US" sz="3223" b="true">
                  <a:solidFill>
                    <a:srgbClr val="545454"/>
                  </a:solidFill>
                  <a:latin typeface="Quicksand Bold"/>
                  <a:ea typeface="Quicksand Bold"/>
                  <a:cs typeface="Quicksand Bold"/>
                  <a:sym typeface="Quicksand Bold"/>
                </a:rPr>
                <a:t>03. Methodological Approach</a:t>
              </a:r>
            </a:p>
          </p:txBody>
        </p:sp>
      </p:grpSp>
      <p:grpSp>
        <p:nvGrpSpPr>
          <p:cNvPr name="Group 19" id="19"/>
          <p:cNvGrpSpPr/>
          <p:nvPr/>
        </p:nvGrpSpPr>
        <p:grpSpPr>
          <a:xfrm rot="0">
            <a:off x="9712455" y="3075628"/>
            <a:ext cx="6409023" cy="1032985"/>
            <a:chOff x="0" y="0"/>
            <a:chExt cx="8545364" cy="1377313"/>
          </a:xfrm>
        </p:grpSpPr>
        <p:grpSp>
          <p:nvGrpSpPr>
            <p:cNvPr name="Group 20" id="20"/>
            <p:cNvGrpSpPr/>
            <p:nvPr/>
          </p:nvGrpSpPr>
          <p:grpSpPr>
            <a:xfrm rot="0">
              <a:off x="0" y="0"/>
              <a:ext cx="8545364" cy="1377313"/>
              <a:chOff x="0" y="0"/>
              <a:chExt cx="2094879" cy="337646"/>
            </a:xfrm>
          </p:grpSpPr>
          <p:sp>
            <p:nvSpPr>
              <p:cNvPr name="Freeform 21" id="21"/>
              <p:cNvSpPr/>
              <p:nvPr/>
            </p:nvSpPr>
            <p:spPr>
              <a:xfrm flipH="false" flipV="false" rot="0">
                <a:off x="0" y="0"/>
                <a:ext cx="2094879" cy="337646"/>
              </a:xfrm>
              <a:custGeom>
                <a:avLst/>
                <a:gdLst/>
                <a:ahLst/>
                <a:cxnLst/>
                <a:rect r="r" b="b" t="t" l="l"/>
                <a:pathLst>
                  <a:path h="337646" w="2094879">
                    <a:moveTo>
                      <a:pt x="1891679" y="0"/>
                    </a:moveTo>
                    <a:lnTo>
                      <a:pt x="0" y="0"/>
                    </a:lnTo>
                    <a:lnTo>
                      <a:pt x="0" y="337646"/>
                    </a:lnTo>
                    <a:lnTo>
                      <a:pt x="1891679" y="337646"/>
                    </a:lnTo>
                    <a:lnTo>
                      <a:pt x="2094879" y="168823"/>
                    </a:lnTo>
                    <a:lnTo>
                      <a:pt x="1891679" y="0"/>
                    </a:lnTo>
                    <a:close/>
                  </a:path>
                </a:pathLst>
              </a:custGeom>
              <a:solidFill>
                <a:srgbClr val="CFDDE6"/>
              </a:solidFill>
            </p:spPr>
          </p:sp>
          <p:sp>
            <p:nvSpPr>
              <p:cNvPr name="TextBox 22" id="22"/>
              <p:cNvSpPr txBox="true"/>
              <p:nvPr/>
            </p:nvSpPr>
            <p:spPr>
              <a:xfrm>
                <a:off x="0" y="-19050"/>
                <a:ext cx="1980579" cy="356696"/>
              </a:xfrm>
              <a:prstGeom prst="rect">
                <a:avLst/>
              </a:prstGeom>
            </p:spPr>
            <p:txBody>
              <a:bodyPr anchor="ctr" rtlCol="false" tIns="50800" lIns="50800" bIns="50800" rIns="50800"/>
              <a:lstStyle/>
              <a:p>
                <a:pPr algn="ctr">
                  <a:lnSpc>
                    <a:spcPts val="2099"/>
                  </a:lnSpc>
                </a:pPr>
              </a:p>
            </p:txBody>
          </p:sp>
        </p:grpSp>
        <p:sp>
          <p:nvSpPr>
            <p:cNvPr name="TextBox 23" id="23"/>
            <p:cNvSpPr txBox="true"/>
            <p:nvPr/>
          </p:nvSpPr>
          <p:spPr>
            <a:xfrm rot="0">
              <a:off x="188779" y="307457"/>
              <a:ext cx="7734338" cy="705250"/>
            </a:xfrm>
            <a:prstGeom prst="rect">
              <a:avLst/>
            </a:prstGeom>
          </p:spPr>
          <p:txBody>
            <a:bodyPr anchor="t" rtlCol="false" tIns="0" lIns="0" bIns="0" rIns="0">
              <a:spAutoFit/>
            </a:bodyPr>
            <a:lstStyle/>
            <a:p>
              <a:pPr algn="just">
                <a:lnSpc>
                  <a:spcPts val="4512"/>
                </a:lnSpc>
              </a:pPr>
              <a:r>
                <a:rPr lang="en-US" sz="3223" b="true">
                  <a:solidFill>
                    <a:srgbClr val="545454"/>
                  </a:solidFill>
                  <a:latin typeface="Quicksand Bold"/>
                  <a:ea typeface="Quicksand Bold"/>
                  <a:cs typeface="Quicksand Bold"/>
                  <a:sym typeface="Quicksand Bold"/>
                </a:rPr>
                <a:t>04. Overall Architecture</a:t>
              </a:r>
            </a:p>
          </p:txBody>
        </p:sp>
      </p:grpSp>
      <p:grpSp>
        <p:nvGrpSpPr>
          <p:cNvPr name="Group 24" id="24"/>
          <p:cNvGrpSpPr/>
          <p:nvPr/>
        </p:nvGrpSpPr>
        <p:grpSpPr>
          <a:xfrm rot="0">
            <a:off x="9712455" y="4849920"/>
            <a:ext cx="6409023" cy="1032985"/>
            <a:chOff x="0" y="0"/>
            <a:chExt cx="8545364" cy="1377313"/>
          </a:xfrm>
        </p:grpSpPr>
        <p:grpSp>
          <p:nvGrpSpPr>
            <p:cNvPr name="Group 25" id="25"/>
            <p:cNvGrpSpPr/>
            <p:nvPr/>
          </p:nvGrpSpPr>
          <p:grpSpPr>
            <a:xfrm rot="0">
              <a:off x="0" y="0"/>
              <a:ext cx="8545364" cy="1377313"/>
              <a:chOff x="0" y="0"/>
              <a:chExt cx="2094879" cy="337646"/>
            </a:xfrm>
          </p:grpSpPr>
          <p:sp>
            <p:nvSpPr>
              <p:cNvPr name="Freeform 26" id="26"/>
              <p:cNvSpPr/>
              <p:nvPr/>
            </p:nvSpPr>
            <p:spPr>
              <a:xfrm flipH="false" flipV="false" rot="0">
                <a:off x="0" y="0"/>
                <a:ext cx="2094879" cy="337646"/>
              </a:xfrm>
              <a:custGeom>
                <a:avLst/>
                <a:gdLst/>
                <a:ahLst/>
                <a:cxnLst/>
                <a:rect r="r" b="b" t="t" l="l"/>
                <a:pathLst>
                  <a:path h="337646" w="2094879">
                    <a:moveTo>
                      <a:pt x="1891679" y="0"/>
                    </a:moveTo>
                    <a:lnTo>
                      <a:pt x="0" y="0"/>
                    </a:lnTo>
                    <a:lnTo>
                      <a:pt x="0" y="337646"/>
                    </a:lnTo>
                    <a:lnTo>
                      <a:pt x="1891679" y="337646"/>
                    </a:lnTo>
                    <a:lnTo>
                      <a:pt x="2094879" y="168823"/>
                    </a:lnTo>
                    <a:lnTo>
                      <a:pt x="1891679" y="0"/>
                    </a:lnTo>
                    <a:close/>
                  </a:path>
                </a:pathLst>
              </a:custGeom>
              <a:solidFill>
                <a:srgbClr val="CFDDE6"/>
              </a:solidFill>
            </p:spPr>
          </p:sp>
          <p:sp>
            <p:nvSpPr>
              <p:cNvPr name="TextBox 27" id="27"/>
              <p:cNvSpPr txBox="true"/>
              <p:nvPr/>
            </p:nvSpPr>
            <p:spPr>
              <a:xfrm>
                <a:off x="0" y="-19050"/>
                <a:ext cx="1980579" cy="356696"/>
              </a:xfrm>
              <a:prstGeom prst="rect">
                <a:avLst/>
              </a:prstGeom>
            </p:spPr>
            <p:txBody>
              <a:bodyPr anchor="ctr" rtlCol="false" tIns="50800" lIns="50800" bIns="50800" rIns="50800"/>
              <a:lstStyle/>
              <a:p>
                <a:pPr algn="ctr">
                  <a:lnSpc>
                    <a:spcPts val="2099"/>
                  </a:lnSpc>
                </a:pPr>
              </a:p>
            </p:txBody>
          </p:sp>
        </p:grpSp>
        <p:sp>
          <p:nvSpPr>
            <p:cNvPr name="TextBox 28" id="28"/>
            <p:cNvSpPr txBox="true"/>
            <p:nvPr/>
          </p:nvSpPr>
          <p:spPr>
            <a:xfrm rot="0">
              <a:off x="188779" y="307457"/>
              <a:ext cx="7734338" cy="705250"/>
            </a:xfrm>
            <a:prstGeom prst="rect">
              <a:avLst/>
            </a:prstGeom>
          </p:spPr>
          <p:txBody>
            <a:bodyPr anchor="t" rtlCol="false" tIns="0" lIns="0" bIns="0" rIns="0">
              <a:spAutoFit/>
            </a:bodyPr>
            <a:lstStyle/>
            <a:p>
              <a:pPr algn="just">
                <a:lnSpc>
                  <a:spcPts val="4512"/>
                </a:lnSpc>
              </a:pPr>
              <a:r>
                <a:rPr lang="en-US" sz="3223" b="true">
                  <a:solidFill>
                    <a:srgbClr val="545454"/>
                  </a:solidFill>
                  <a:latin typeface="Quicksand Bold"/>
                  <a:ea typeface="Quicksand Bold"/>
                  <a:cs typeface="Quicksand Bold"/>
                  <a:sym typeface="Quicksand Bold"/>
                </a:rPr>
                <a:t>05. Implementation</a:t>
              </a:r>
            </a:p>
          </p:txBody>
        </p:sp>
      </p:grpSp>
      <p:grpSp>
        <p:nvGrpSpPr>
          <p:cNvPr name="Group 29" id="29"/>
          <p:cNvGrpSpPr/>
          <p:nvPr/>
        </p:nvGrpSpPr>
        <p:grpSpPr>
          <a:xfrm rot="0">
            <a:off x="9712455" y="6708529"/>
            <a:ext cx="6409023" cy="1032985"/>
            <a:chOff x="0" y="0"/>
            <a:chExt cx="8545364" cy="1377313"/>
          </a:xfrm>
        </p:grpSpPr>
        <p:grpSp>
          <p:nvGrpSpPr>
            <p:cNvPr name="Group 30" id="30"/>
            <p:cNvGrpSpPr/>
            <p:nvPr/>
          </p:nvGrpSpPr>
          <p:grpSpPr>
            <a:xfrm rot="0">
              <a:off x="0" y="0"/>
              <a:ext cx="8545364" cy="1377313"/>
              <a:chOff x="0" y="0"/>
              <a:chExt cx="2094879" cy="337646"/>
            </a:xfrm>
          </p:grpSpPr>
          <p:sp>
            <p:nvSpPr>
              <p:cNvPr name="Freeform 31" id="31"/>
              <p:cNvSpPr/>
              <p:nvPr/>
            </p:nvSpPr>
            <p:spPr>
              <a:xfrm flipH="false" flipV="false" rot="0">
                <a:off x="0" y="0"/>
                <a:ext cx="2094879" cy="337646"/>
              </a:xfrm>
              <a:custGeom>
                <a:avLst/>
                <a:gdLst/>
                <a:ahLst/>
                <a:cxnLst/>
                <a:rect r="r" b="b" t="t" l="l"/>
                <a:pathLst>
                  <a:path h="337646" w="2094879">
                    <a:moveTo>
                      <a:pt x="1891679" y="0"/>
                    </a:moveTo>
                    <a:lnTo>
                      <a:pt x="0" y="0"/>
                    </a:lnTo>
                    <a:lnTo>
                      <a:pt x="0" y="337646"/>
                    </a:lnTo>
                    <a:lnTo>
                      <a:pt x="1891679" y="337646"/>
                    </a:lnTo>
                    <a:lnTo>
                      <a:pt x="2094879" y="168823"/>
                    </a:lnTo>
                    <a:lnTo>
                      <a:pt x="1891679" y="0"/>
                    </a:lnTo>
                    <a:close/>
                  </a:path>
                </a:pathLst>
              </a:custGeom>
              <a:solidFill>
                <a:srgbClr val="CFDDE6"/>
              </a:solidFill>
            </p:spPr>
          </p:sp>
          <p:sp>
            <p:nvSpPr>
              <p:cNvPr name="TextBox 32" id="32"/>
              <p:cNvSpPr txBox="true"/>
              <p:nvPr/>
            </p:nvSpPr>
            <p:spPr>
              <a:xfrm>
                <a:off x="0" y="-19050"/>
                <a:ext cx="1980579" cy="356696"/>
              </a:xfrm>
              <a:prstGeom prst="rect">
                <a:avLst/>
              </a:prstGeom>
            </p:spPr>
            <p:txBody>
              <a:bodyPr anchor="ctr" rtlCol="false" tIns="50800" lIns="50800" bIns="50800" rIns="50800"/>
              <a:lstStyle/>
              <a:p>
                <a:pPr algn="ctr">
                  <a:lnSpc>
                    <a:spcPts val="2099"/>
                  </a:lnSpc>
                </a:pPr>
              </a:p>
            </p:txBody>
          </p:sp>
        </p:grpSp>
        <p:sp>
          <p:nvSpPr>
            <p:cNvPr name="TextBox 33" id="33"/>
            <p:cNvSpPr txBox="true"/>
            <p:nvPr/>
          </p:nvSpPr>
          <p:spPr>
            <a:xfrm rot="0">
              <a:off x="188779" y="307457"/>
              <a:ext cx="7734338" cy="705250"/>
            </a:xfrm>
            <a:prstGeom prst="rect">
              <a:avLst/>
            </a:prstGeom>
          </p:spPr>
          <p:txBody>
            <a:bodyPr anchor="t" rtlCol="false" tIns="0" lIns="0" bIns="0" rIns="0">
              <a:spAutoFit/>
            </a:bodyPr>
            <a:lstStyle/>
            <a:p>
              <a:pPr algn="just">
                <a:lnSpc>
                  <a:spcPts val="4512"/>
                </a:lnSpc>
              </a:pPr>
              <a:r>
                <a:rPr lang="en-US" sz="3223" b="true">
                  <a:solidFill>
                    <a:srgbClr val="545454"/>
                  </a:solidFill>
                  <a:latin typeface="Quicksand Bold"/>
                  <a:ea typeface="Quicksand Bold"/>
                  <a:cs typeface="Quicksand Bold"/>
                  <a:sym typeface="Quicksand Bold"/>
                </a:rPr>
                <a:t>06. Result</a:t>
              </a:r>
            </a:p>
          </p:txBody>
        </p:sp>
      </p:grpSp>
      <p:grpSp>
        <p:nvGrpSpPr>
          <p:cNvPr name="Group 34" id="34"/>
          <p:cNvGrpSpPr/>
          <p:nvPr/>
        </p:nvGrpSpPr>
        <p:grpSpPr>
          <a:xfrm rot="0">
            <a:off x="2091407" y="4849920"/>
            <a:ext cx="6485420" cy="1032985"/>
            <a:chOff x="0" y="0"/>
            <a:chExt cx="2119851" cy="337646"/>
          </a:xfrm>
        </p:grpSpPr>
        <p:sp>
          <p:nvSpPr>
            <p:cNvPr name="Freeform 35" id="35"/>
            <p:cNvSpPr/>
            <p:nvPr/>
          </p:nvSpPr>
          <p:spPr>
            <a:xfrm flipH="false" flipV="false" rot="0">
              <a:off x="0" y="0"/>
              <a:ext cx="2119851" cy="337646"/>
            </a:xfrm>
            <a:custGeom>
              <a:avLst/>
              <a:gdLst/>
              <a:ahLst/>
              <a:cxnLst/>
              <a:rect r="r" b="b" t="t" l="l"/>
              <a:pathLst>
                <a:path h="337646" w="2119851">
                  <a:moveTo>
                    <a:pt x="1916651" y="0"/>
                  </a:moveTo>
                  <a:lnTo>
                    <a:pt x="0" y="0"/>
                  </a:lnTo>
                  <a:lnTo>
                    <a:pt x="0" y="337646"/>
                  </a:lnTo>
                  <a:lnTo>
                    <a:pt x="1916651" y="337646"/>
                  </a:lnTo>
                  <a:lnTo>
                    <a:pt x="2119851" y="168823"/>
                  </a:lnTo>
                  <a:lnTo>
                    <a:pt x="1916651" y="0"/>
                  </a:lnTo>
                  <a:close/>
                </a:path>
              </a:pathLst>
            </a:custGeom>
            <a:solidFill>
              <a:srgbClr val="CFDDE6"/>
            </a:solidFill>
          </p:spPr>
        </p:sp>
        <p:sp>
          <p:nvSpPr>
            <p:cNvPr name="TextBox 36" id="36"/>
            <p:cNvSpPr txBox="true"/>
            <p:nvPr/>
          </p:nvSpPr>
          <p:spPr>
            <a:xfrm>
              <a:off x="0" y="-28575"/>
              <a:ext cx="2005551" cy="366221"/>
            </a:xfrm>
            <a:prstGeom prst="rect">
              <a:avLst/>
            </a:prstGeom>
          </p:spPr>
          <p:txBody>
            <a:bodyPr anchor="ctr" rtlCol="false" tIns="40933" lIns="40933" bIns="40933" rIns="40933"/>
            <a:lstStyle/>
            <a:p>
              <a:pPr algn="ctr">
                <a:lnSpc>
                  <a:spcPts val="2100"/>
                </a:lnSpc>
              </a:pPr>
            </a:p>
          </p:txBody>
        </p:sp>
      </p:grpSp>
      <p:sp>
        <p:nvSpPr>
          <p:cNvPr name="TextBox 37" id="37"/>
          <p:cNvSpPr txBox="true"/>
          <p:nvPr/>
        </p:nvSpPr>
        <p:spPr>
          <a:xfrm rot="0">
            <a:off x="2232991" y="5066225"/>
            <a:ext cx="5800753" cy="546784"/>
          </a:xfrm>
          <a:prstGeom prst="rect">
            <a:avLst/>
          </a:prstGeom>
        </p:spPr>
        <p:txBody>
          <a:bodyPr anchor="t" rtlCol="false" tIns="0" lIns="0" bIns="0" rIns="0">
            <a:spAutoFit/>
          </a:bodyPr>
          <a:lstStyle/>
          <a:p>
            <a:pPr algn="just">
              <a:lnSpc>
                <a:spcPts val="4512"/>
              </a:lnSpc>
            </a:pPr>
            <a:r>
              <a:rPr lang="en-US" sz="3223" b="true">
                <a:solidFill>
                  <a:srgbClr val="545454"/>
                </a:solidFill>
                <a:latin typeface="Quicksand Bold"/>
                <a:ea typeface="Quicksand Bold"/>
                <a:cs typeface="Quicksand Bold"/>
                <a:sym typeface="Quicksand Bold"/>
              </a:rPr>
              <a:t>02. Background</a:t>
            </a:r>
          </a:p>
        </p:txBody>
      </p:sp>
      <p:grpSp>
        <p:nvGrpSpPr>
          <p:cNvPr name="Group 38" id="38"/>
          <p:cNvGrpSpPr/>
          <p:nvPr/>
        </p:nvGrpSpPr>
        <p:grpSpPr>
          <a:xfrm rot="0">
            <a:off x="1028747" y="9548813"/>
            <a:ext cx="16231740" cy="95192"/>
            <a:chOff x="0" y="0"/>
            <a:chExt cx="21642319" cy="126923"/>
          </a:xfrm>
        </p:grpSpPr>
        <p:sp>
          <p:nvSpPr>
            <p:cNvPr name="AutoShape 39" id="39"/>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40" id="40"/>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67192"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19</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1393920" y="1650493"/>
            <a:ext cx="5885552" cy="7693532"/>
          </a:xfrm>
          <a:custGeom>
            <a:avLst/>
            <a:gdLst/>
            <a:ahLst/>
            <a:cxnLst/>
            <a:rect r="r" b="b" t="t" l="l"/>
            <a:pathLst>
              <a:path h="7693532" w="5885552">
                <a:moveTo>
                  <a:pt x="0" y="0"/>
                </a:moveTo>
                <a:lnTo>
                  <a:pt x="5885552" y="0"/>
                </a:lnTo>
                <a:lnTo>
                  <a:pt x="5885552" y="7693532"/>
                </a:lnTo>
                <a:lnTo>
                  <a:pt x="0" y="7693532"/>
                </a:lnTo>
                <a:lnTo>
                  <a:pt x="0" y="0"/>
                </a:lnTo>
                <a:close/>
              </a:path>
            </a:pathLst>
          </a:custGeom>
          <a:blipFill>
            <a:blip r:embed="rId3"/>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47" y="511940"/>
            <a:ext cx="9144410"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General Architecture</a:t>
            </a:r>
          </a:p>
        </p:txBody>
      </p:sp>
      <p:sp>
        <p:nvSpPr>
          <p:cNvPr name="TextBox 13" id="13"/>
          <p:cNvSpPr txBox="true"/>
          <p:nvPr/>
        </p:nvSpPr>
        <p:spPr>
          <a:xfrm rot="0">
            <a:off x="8600923" y="2481310"/>
            <a:ext cx="8306185" cy="1526541"/>
          </a:xfrm>
          <a:prstGeom prst="rect">
            <a:avLst/>
          </a:prstGeom>
        </p:spPr>
        <p:txBody>
          <a:bodyPr anchor="t" rtlCol="false" tIns="0" lIns="0" bIns="0" rIns="0">
            <a:spAutoFit/>
          </a:bodyPr>
          <a:lstStyle/>
          <a:p>
            <a:pPr algn="just">
              <a:lnSpc>
                <a:spcPts val="4059"/>
              </a:lnSpc>
              <a:spcBef>
                <a:spcPct val="0"/>
              </a:spcBef>
            </a:pPr>
            <a:r>
              <a:rPr lang="en-US" b="true" sz="2899">
                <a:solidFill>
                  <a:srgbClr val="EDBE12"/>
                </a:solidFill>
                <a:latin typeface="Quicksand Bold"/>
                <a:ea typeface="Quicksand Bold"/>
                <a:cs typeface="Quicksand Bold"/>
                <a:sym typeface="Quicksand Bold"/>
              </a:rPr>
              <a:t>PS </a:t>
            </a:r>
            <a:r>
              <a:rPr lang="en-US" sz="2899">
                <a:solidFill>
                  <a:srgbClr val="000000"/>
                </a:solidFill>
                <a:latin typeface="Quicksand"/>
                <a:ea typeface="Quicksand"/>
                <a:cs typeface="Quicksand"/>
                <a:sym typeface="Quicksand"/>
              </a:rPr>
              <a:t>is responsible for </a:t>
            </a:r>
            <a:r>
              <a:rPr lang="en-US" b="true" sz="2899">
                <a:solidFill>
                  <a:srgbClr val="57798A"/>
                </a:solidFill>
                <a:latin typeface="Quicksand Bold"/>
                <a:ea typeface="Quicksand Bold"/>
                <a:cs typeface="Quicksand Bold"/>
                <a:sym typeface="Quicksand Bold"/>
              </a:rPr>
              <a:t>running software application</a:t>
            </a:r>
            <a:r>
              <a:rPr lang="en-US" sz="2899">
                <a:solidFill>
                  <a:srgbClr val="000000"/>
                </a:solidFill>
                <a:latin typeface="Quicksand"/>
                <a:ea typeface="Quicksand"/>
                <a:cs typeface="Quicksand"/>
                <a:sym typeface="Quicksand"/>
              </a:rPr>
              <a:t> (training GAT model and transferring input data).</a:t>
            </a:r>
          </a:p>
        </p:txBody>
      </p:sp>
      <p:sp>
        <p:nvSpPr>
          <p:cNvPr name="TextBox 14" id="14"/>
          <p:cNvSpPr txBox="true"/>
          <p:nvPr/>
        </p:nvSpPr>
        <p:spPr>
          <a:xfrm rot="0">
            <a:off x="8600923" y="4473556"/>
            <a:ext cx="8422140" cy="3865246"/>
          </a:xfrm>
          <a:prstGeom prst="rect">
            <a:avLst/>
          </a:prstGeom>
        </p:spPr>
        <p:txBody>
          <a:bodyPr anchor="t" rtlCol="false" tIns="0" lIns="0" bIns="0" rIns="0">
            <a:spAutoFit/>
          </a:bodyPr>
          <a:lstStyle/>
          <a:p>
            <a:pPr algn="just">
              <a:lnSpc>
                <a:spcPts val="4199"/>
              </a:lnSpc>
            </a:pPr>
            <a:r>
              <a:rPr lang="en-US" sz="2999" b="true">
                <a:solidFill>
                  <a:srgbClr val="EDBE12"/>
                </a:solidFill>
                <a:latin typeface="Quicksand Bold"/>
                <a:ea typeface="Quicksand Bold"/>
                <a:cs typeface="Quicksand Bold"/>
                <a:sym typeface="Quicksand Bold"/>
              </a:rPr>
              <a:t>PL </a:t>
            </a:r>
            <a:r>
              <a:rPr lang="en-US" sz="2999">
                <a:solidFill>
                  <a:srgbClr val="000000"/>
                </a:solidFill>
                <a:latin typeface="Quicksand"/>
                <a:ea typeface="Quicksand"/>
                <a:cs typeface="Quicksand"/>
                <a:sym typeface="Quicksand"/>
              </a:rPr>
              <a:t>is responsible for </a:t>
            </a:r>
            <a:r>
              <a:rPr lang="en-US" sz="2999" b="true">
                <a:solidFill>
                  <a:srgbClr val="57798A"/>
                </a:solidFill>
                <a:latin typeface="Quicksand Bold"/>
                <a:ea typeface="Quicksand Bold"/>
                <a:cs typeface="Quicksand Bold"/>
                <a:sym typeface="Quicksand Bold"/>
              </a:rPr>
              <a:t>operating GAT algorithm.</a:t>
            </a:r>
          </a:p>
          <a:p>
            <a:pPr algn="just" marL="647695" indent="-323848" lvl="1">
              <a:lnSpc>
                <a:spcPts val="4199"/>
              </a:lnSpc>
              <a:buFont typeface="Arial"/>
              <a:buChar char="•"/>
            </a:pPr>
            <a:r>
              <a:rPr lang="en-US" sz="2999">
                <a:solidFill>
                  <a:srgbClr val="000000"/>
                </a:solidFill>
                <a:latin typeface="Quicksand"/>
                <a:ea typeface="Quicksand"/>
                <a:cs typeface="Quicksand"/>
                <a:sym typeface="Quicksand"/>
              </a:rPr>
              <a:t>Memory Controller (</a:t>
            </a:r>
            <a:r>
              <a:rPr lang="en-US" b="true" sz="2999">
                <a:solidFill>
                  <a:srgbClr val="EDBE12"/>
                </a:solidFill>
                <a:latin typeface="Quicksand Bold"/>
                <a:ea typeface="Quicksand Bold"/>
                <a:cs typeface="Quicksand Bold"/>
                <a:sym typeface="Quicksand Bold"/>
              </a:rPr>
              <a:t>6</a:t>
            </a:r>
            <a:r>
              <a:rPr lang="en-US" b="true" sz="2999">
                <a:solidFill>
                  <a:srgbClr val="000000"/>
                </a:solidFill>
                <a:latin typeface="Quicksand Bold"/>
                <a:ea typeface="Quicksand Bold"/>
                <a:cs typeface="Quicksand Bold"/>
                <a:sym typeface="Quicksand Bold"/>
              </a:rPr>
              <a:t> </a:t>
            </a:r>
            <a:r>
              <a:rPr lang="en-US" sz="2999">
                <a:solidFill>
                  <a:srgbClr val="000000"/>
                </a:solidFill>
                <a:latin typeface="Quicksand"/>
                <a:ea typeface="Quicksand"/>
                <a:cs typeface="Quicksand"/>
                <a:sym typeface="Quicksand"/>
              </a:rPr>
              <a:t>BRAMs).</a:t>
            </a:r>
          </a:p>
          <a:p>
            <a:pPr algn="just" marL="647695" indent="-323848" lvl="1">
              <a:lnSpc>
                <a:spcPts val="4529"/>
              </a:lnSpc>
              <a:buFont typeface="Arial"/>
              <a:buChar char="•"/>
            </a:pPr>
            <a:r>
              <a:rPr lang="en-US" sz="2999">
                <a:solidFill>
                  <a:srgbClr val="000000"/>
                </a:solidFill>
                <a:latin typeface="Quicksand"/>
                <a:ea typeface="Quicksand"/>
                <a:cs typeface="Quicksand"/>
                <a:sym typeface="Quicksand"/>
              </a:rPr>
              <a:t>Scheduler (</a:t>
            </a:r>
            <a:r>
              <a:rPr lang="en-US" b="true" sz="2999">
                <a:solidFill>
                  <a:srgbClr val="EDBE12"/>
                </a:solidFill>
                <a:latin typeface="Quicksand Bold"/>
                <a:ea typeface="Quicksand Bold"/>
                <a:cs typeface="Quicksand Bold"/>
                <a:sym typeface="Quicksand Bold"/>
              </a:rPr>
              <a:t>3</a:t>
            </a:r>
            <a:r>
              <a:rPr lang="en-US" sz="2999">
                <a:solidFill>
                  <a:srgbClr val="000000"/>
                </a:solidFill>
                <a:latin typeface="Quicksand"/>
                <a:ea typeface="Quicksand"/>
                <a:cs typeface="Quicksand"/>
                <a:sym typeface="Quicksand"/>
              </a:rPr>
              <a:t> Loaders).</a:t>
            </a:r>
          </a:p>
          <a:p>
            <a:pPr algn="just" marL="647695" indent="-323848" lvl="1">
              <a:lnSpc>
                <a:spcPts val="4529"/>
              </a:lnSpc>
              <a:buFont typeface="Arial"/>
              <a:buChar char="•"/>
            </a:pPr>
            <a:r>
              <a:rPr lang="en-US" sz="2999">
                <a:solidFill>
                  <a:srgbClr val="000000"/>
                </a:solidFill>
                <a:latin typeface="Quicksand"/>
                <a:ea typeface="Quicksand"/>
                <a:cs typeface="Quicksand"/>
                <a:sym typeface="Quicksand"/>
              </a:rPr>
              <a:t>SPMM (Sparse Matrix Multiplication).</a:t>
            </a:r>
          </a:p>
          <a:p>
            <a:pPr algn="just" marL="647695" indent="-323848" lvl="1">
              <a:lnSpc>
                <a:spcPts val="4529"/>
              </a:lnSpc>
              <a:buFont typeface="Arial"/>
              <a:buChar char="•"/>
            </a:pPr>
            <a:r>
              <a:rPr lang="en-US" sz="2999">
                <a:solidFill>
                  <a:srgbClr val="000000"/>
                </a:solidFill>
                <a:latin typeface="Quicksand"/>
                <a:ea typeface="Quicksand"/>
                <a:cs typeface="Quicksand"/>
                <a:sym typeface="Quicksand"/>
              </a:rPr>
              <a:t>DMVM (Dense Matrix Vector Multiplication).</a:t>
            </a:r>
          </a:p>
          <a:p>
            <a:pPr algn="just" marL="647695" indent="-323848" lvl="1">
              <a:lnSpc>
                <a:spcPts val="4529"/>
              </a:lnSpc>
              <a:buFont typeface="Arial"/>
              <a:buChar char="•"/>
            </a:pPr>
            <a:r>
              <a:rPr lang="en-US" sz="2999">
                <a:solidFill>
                  <a:srgbClr val="000000"/>
                </a:solidFill>
                <a:latin typeface="Quicksand"/>
                <a:ea typeface="Quicksand"/>
                <a:cs typeface="Quicksand"/>
                <a:sym typeface="Quicksand"/>
              </a:rPr>
              <a:t>Softmax.</a:t>
            </a:r>
          </a:p>
          <a:p>
            <a:pPr algn="just" marL="647695" indent="-323848" lvl="1">
              <a:lnSpc>
                <a:spcPts val="4529"/>
              </a:lnSpc>
              <a:buFont typeface="Arial"/>
              <a:buChar char="•"/>
            </a:pPr>
            <a:r>
              <a:rPr lang="en-US" sz="2999">
                <a:solidFill>
                  <a:srgbClr val="000000"/>
                </a:solidFill>
                <a:latin typeface="Quicksand"/>
                <a:ea typeface="Quicksand"/>
                <a:cs typeface="Quicksand"/>
                <a:sym typeface="Quicksand"/>
              </a:rPr>
              <a:t>Aggregator.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25148"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20</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grpSp>
        <p:nvGrpSpPr>
          <p:cNvPr name="Group 10" id="10"/>
          <p:cNvGrpSpPr/>
          <p:nvPr/>
        </p:nvGrpSpPr>
        <p:grpSpPr>
          <a:xfrm rot="0">
            <a:off x="8529947" y="2593902"/>
            <a:ext cx="8730540" cy="5827635"/>
            <a:chOff x="0" y="0"/>
            <a:chExt cx="11640720" cy="7770181"/>
          </a:xfrm>
        </p:grpSpPr>
        <p:sp>
          <p:nvSpPr>
            <p:cNvPr name="Freeform 11" id="11"/>
            <p:cNvSpPr/>
            <p:nvPr/>
          </p:nvSpPr>
          <p:spPr>
            <a:xfrm flipH="false" flipV="false" rot="0">
              <a:off x="0" y="0"/>
              <a:ext cx="11640720" cy="7770181"/>
            </a:xfrm>
            <a:custGeom>
              <a:avLst/>
              <a:gdLst/>
              <a:ahLst/>
              <a:cxnLst/>
              <a:rect r="r" b="b" t="t" l="l"/>
              <a:pathLst>
                <a:path h="7770181" w="11640720">
                  <a:moveTo>
                    <a:pt x="0" y="0"/>
                  </a:moveTo>
                  <a:lnTo>
                    <a:pt x="11640720" y="0"/>
                  </a:lnTo>
                  <a:lnTo>
                    <a:pt x="11640720" y="7770181"/>
                  </a:lnTo>
                  <a:lnTo>
                    <a:pt x="0" y="7770181"/>
                  </a:lnTo>
                  <a:lnTo>
                    <a:pt x="0" y="0"/>
                  </a:lnTo>
                  <a:close/>
                </a:path>
              </a:pathLst>
            </a:custGeom>
            <a:blipFill>
              <a:blip r:embed="rId3"/>
              <a:stretch>
                <a:fillRect l="0" t="0" r="0" b="0"/>
              </a:stretch>
            </a:blipFill>
          </p:spPr>
        </p:sp>
        <p:sp>
          <p:nvSpPr>
            <p:cNvPr name="Freeform 12" id="12"/>
            <p:cNvSpPr/>
            <p:nvPr/>
          </p:nvSpPr>
          <p:spPr>
            <a:xfrm flipH="false" flipV="false" rot="0">
              <a:off x="1207140" y="1156545"/>
              <a:ext cx="3415387" cy="998684"/>
            </a:xfrm>
            <a:custGeom>
              <a:avLst/>
              <a:gdLst/>
              <a:ahLst/>
              <a:cxnLst/>
              <a:rect r="r" b="b" t="t" l="l"/>
              <a:pathLst>
                <a:path h="998684" w="3415387">
                  <a:moveTo>
                    <a:pt x="0" y="0"/>
                  </a:moveTo>
                  <a:lnTo>
                    <a:pt x="3415387" y="0"/>
                  </a:lnTo>
                  <a:lnTo>
                    <a:pt x="3415387" y="998683"/>
                  </a:lnTo>
                  <a:lnTo>
                    <a:pt x="0" y="998683"/>
                  </a:lnTo>
                  <a:lnTo>
                    <a:pt x="0" y="0"/>
                  </a:lnTo>
                  <a:close/>
                </a:path>
              </a:pathLst>
            </a:custGeom>
            <a:blipFill>
              <a:blip r:embed="rId4"/>
              <a:stretch>
                <a:fillRect l="0" t="0" r="0" b="0"/>
              </a:stretch>
            </a:blipFill>
          </p:spPr>
        </p:sp>
      </p:grpSp>
      <p:sp>
        <p:nvSpPr>
          <p:cNvPr name="TextBox 13" id="13"/>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4" id="14"/>
          <p:cNvSpPr txBox="true"/>
          <p:nvPr/>
        </p:nvSpPr>
        <p:spPr>
          <a:xfrm rot="0">
            <a:off x="1028700" y="742670"/>
            <a:ext cx="11171246" cy="1448882"/>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SPMM/SP-PE</a:t>
            </a:r>
          </a:p>
          <a:p>
            <a:pPr algn="l">
              <a:lnSpc>
                <a:spcPts val="3829"/>
              </a:lnSpc>
            </a:pPr>
            <a:r>
              <a:rPr lang="en-US" sz="2735">
                <a:solidFill>
                  <a:srgbClr val="545454"/>
                </a:solidFill>
                <a:latin typeface="Quicksand"/>
                <a:ea typeface="Quicksand"/>
                <a:cs typeface="Quicksand"/>
                <a:sym typeface="Quicksand"/>
              </a:rPr>
              <a:t>(Sparse Matrix Vector Multiplication/Sparse Processing Element) </a:t>
            </a:r>
          </a:p>
        </p:txBody>
      </p:sp>
      <p:sp>
        <p:nvSpPr>
          <p:cNvPr name="TextBox 15" id="15"/>
          <p:cNvSpPr txBox="true"/>
          <p:nvPr/>
        </p:nvSpPr>
        <p:spPr>
          <a:xfrm rot="0">
            <a:off x="1028747" y="2869295"/>
            <a:ext cx="6710291" cy="5219701"/>
          </a:xfrm>
          <a:prstGeom prst="rect">
            <a:avLst/>
          </a:prstGeom>
        </p:spPr>
        <p:txBody>
          <a:bodyPr anchor="t" rtlCol="false" tIns="0" lIns="0" bIns="0" rIns="0">
            <a:spAutoFit/>
          </a:bodyPr>
          <a:lstStyle/>
          <a:p>
            <a:pPr algn="just">
              <a:lnSpc>
                <a:spcPts val="4199"/>
              </a:lnSpc>
            </a:pPr>
            <a:r>
              <a:rPr lang="en-US" sz="2999">
                <a:solidFill>
                  <a:srgbClr val="000000"/>
                </a:solidFill>
                <a:latin typeface="Quicksand"/>
                <a:ea typeface="Quicksand"/>
                <a:cs typeface="Quicksand"/>
                <a:sym typeface="Quicksand"/>
              </a:rPr>
              <a:t>Each </a:t>
            </a:r>
            <a:r>
              <a:rPr lang="en-US" sz="2999" b="true">
                <a:solidFill>
                  <a:srgbClr val="EDBE12"/>
                </a:solidFill>
                <a:latin typeface="Quicksand Bold"/>
                <a:ea typeface="Quicksand Bold"/>
                <a:cs typeface="Quicksand Bold"/>
                <a:sym typeface="Quicksand Bold"/>
              </a:rPr>
              <a:t>SP-PE</a:t>
            </a:r>
            <a:r>
              <a:rPr lang="en-US" sz="2999">
                <a:solidFill>
                  <a:srgbClr val="000000"/>
                </a:solidFill>
                <a:latin typeface="Quicksand"/>
                <a:ea typeface="Quicksand"/>
                <a:cs typeface="Quicksand"/>
                <a:sym typeface="Quicksand"/>
              </a:rPr>
              <a:t> contains a </a:t>
            </a:r>
            <a:r>
              <a:rPr lang="en-US" sz="2999" b="true">
                <a:solidFill>
                  <a:srgbClr val="57798A"/>
                </a:solidFill>
                <a:latin typeface="Quicksand Bold"/>
                <a:ea typeface="Quicksand Bold"/>
                <a:cs typeface="Quicksand Bold"/>
                <a:sym typeface="Quicksand Bold"/>
              </a:rPr>
              <a:t>column-specific Weight BRAM</a:t>
            </a:r>
            <a:r>
              <a:rPr lang="en-US" sz="2999">
                <a:solidFill>
                  <a:srgbClr val="000000"/>
                </a:solidFill>
                <a:latin typeface="Quicksand"/>
                <a:ea typeface="Quicksand"/>
                <a:cs typeface="Quicksand"/>
                <a:sym typeface="Quicksand"/>
              </a:rPr>
              <a:t>.</a:t>
            </a:r>
          </a:p>
          <a:p>
            <a:pPr algn="just">
              <a:lnSpc>
                <a:spcPts val="4199"/>
              </a:lnSpc>
            </a:pPr>
          </a:p>
          <a:p>
            <a:pPr algn="just">
              <a:lnSpc>
                <a:spcPts val="4199"/>
              </a:lnSpc>
            </a:pPr>
            <a:r>
              <a:rPr lang="en-US" sz="2999" b="true">
                <a:solidFill>
                  <a:srgbClr val="57798A"/>
                </a:solidFill>
                <a:latin typeface="Quicksand Bold"/>
                <a:ea typeface="Quicksand Bold"/>
                <a:cs typeface="Quicksand Bold"/>
                <a:sym typeface="Quicksand Bold"/>
              </a:rPr>
              <a:t>col_idx</a:t>
            </a:r>
            <a:r>
              <a:rPr lang="en-US" sz="2999">
                <a:solidFill>
                  <a:srgbClr val="000000"/>
                </a:solidFill>
                <a:latin typeface="Quicksand"/>
                <a:ea typeface="Quicksand"/>
                <a:cs typeface="Quicksand"/>
                <a:sym typeface="Quicksand"/>
              </a:rPr>
              <a:t> is used as </a:t>
            </a:r>
            <a:r>
              <a:rPr lang="en-US" sz="2999" b="true">
                <a:solidFill>
                  <a:srgbClr val="323232"/>
                </a:solidFill>
                <a:latin typeface="Quicksand Bold"/>
                <a:ea typeface="Quicksand Bold"/>
                <a:cs typeface="Quicksand Bold"/>
                <a:sym typeface="Quicksand Bold"/>
              </a:rPr>
              <a:t>read address</a:t>
            </a:r>
            <a:r>
              <a:rPr lang="en-US" sz="2999">
                <a:solidFill>
                  <a:srgbClr val="000000"/>
                </a:solidFill>
                <a:latin typeface="Quicksand"/>
                <a:ea typeface="Quicksand"/>
                <a:cs typeface="Quicksand"/>
                <a:sym typeface="Quicksand"/>
              </a:rPr>
              <a:t> to retrieve the corresponding </a:t>
            </a:r>
            <a:r>
              <a:rPr lang="en-US" sz="2999" b="true">
                <a:solidFill>
                  <a:srgbClr val="323232"/>
                </a:solidFill>
                <a:latin typeface="Quicksand Bold"/>
                <a:ea typeface="Quicksand Bold"/>
                <a:cs typeface="Quicksand Bold"/>
                <a:sym typeface="Quicksand Bold"/>
              </a:rPr>
              <a:t>weight value</a:t>
            </a:r>
            <a:r>
              <a:rPr lang="en-US" sz="2999">
                <a:solidFill>
                  <a:srgbClr val="000000"/>
                </a:solidFill>
                <a:latin typeface="Quicksand"/>
                <a:ea typeface="Quicksand"/>
                <a:cs typeface="Quicksand"/>
                <a:sym typeface="Quicksand"/>
              </a:rPr>
              <a:t> from BRAM.</a:t>
            </a:r>
          </a:p>
          <a:p>
            <a:pPr algn="just">
              <a:lnSpc>
                <a:spcPts val="4199"/>
              </a:lnSpc>
            </a:pPr>
          </a:p>
          <a:p>
            <a:pPr algn="just">
              <a:lnSpc>
                <a:spcPts val="4199"/>
              </a:lnSpc>
            </a:pPr>
            <a:r>
              <a:rPr lang="en-US" sz="2999">
                <a:solidFill>
                  <a:srgbClr val="000000"/>
                </a:solidFill>
                <a:latin typeface="Quicksand"/>
                <a:ea typeface="Quicksand"/>
                <a:cs typeface="Quicksand"/>
                <a:sym typeface="Quicksand"/>
              </a:rPr>
              <a:t>When the number of non-zero feature values reaches </a:t>
            </a:r>
            <a:r>
              <a:rPr lang="en-US" b="true" sz="2999">
                <a:solidFill>
                  <a:srgbClr val="57798A"/>
                </a:solidFill>
                <a:latin typeface="Quicksand Bold"/>
                <a:ea typeface="Quicksand Bold"/>
                <a:cs typeface="Quicksand Bold"/>
                <a:sym typeface="Quicksand Bold"/>
              </a:rPr>
              <a:t>row_length</a:t>
            </a:r>
            <a:r>
              <a:rPr lang="en-US" b="true" sz="2999">
                <a:solidFill>
                  <a:srgbClr val="000000"/>
                </a:solidFill>
                <a:latin typeface="Quicksand Bold"/>
                <a:ea typeface="Quicksand Bold"/>
                <a:cs typeface="Quicksand Bold"/>
                <a:sym typeface="Quicksand Bold"/>
              </a:rPr>
              <a:t>,</a:t>
            </a:r>
            <a:r>
              <a:rPr lang="en-US" sz="2999">
                <a:solidFill>
                  <a:srgbClr val="000000"/>
                </a:solidFill>
                <a:latin typeface="Quicksand"/>
                <a:ea typeface="Quicksand"/>
                <a:cs typeface="Quicksand"/>
                <a:sym typeface="Quicksand"/>
              </a:rPr>
              <a:t> </a:t>
            </a:r>
            <a:r>
              <a:rPr lang="en-US" b="true" sz="2999">
                <a:solidFill>
                  <a:srgbClr val="57798A"/>
                </a:solidFill>
                <a:latin typeface="Quicksand Bold"/>
                <a:ea typeface="Quicksand Bold"/>
                <a:cs typeface="Quicksand Bold"/>
                <a:sym typeface="Quicksand Bold"/>
              </a:rPr>
              <a:t>pe_ready_o</a:t>
            </a:r>
            <a:r>
              <a:rPr lang="en-US" sz="2999">
                <a:solidFill>
                  <a:srgbClr val="000000"/>
                </a:solidFill>
                <a:latin typeface="Quicksand"/>
                <a:ea typeface="Quicksand"/>
                <a:cs typeface="Quicksand"/>
                <a:sym typeface="Quicksand"/>
              </a:rPr>
              <a:t> will be asserted.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67977" y="9282300"/>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21</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694986" y="2967103"/>
            <a:ext cx="9811837" cy="5396511"/>
          </a:xfrm>
          <a:custGeom>
            <a:avLst/>
            <a:gdLst/>
            <a:ahLst/>
            <a:cxnLst/>
            <a:rect r="r" b="b" t="t" l="l"/>
            <a:pathLst>
              <a:path h="5396511" w="9811837">
                <a:moveTo>
                  <a:pt x="0" y="0"/>
                </a:moveTo>
                <a:lnTo>
                  <a:pt x="9811838" y="0"/>
                </a:lnTo>
                <a:lnTo>
                  <a:pt x="9811838" y="5396511"/>
                </a:lnTo>
                <a:lnTo>
                  <a:pt x="0" y="5396511"/>
                </a:lnTo>
                <a:lnTo>
                  <a:pt x="0" y="0"/>
                </a:lnTo>
                <a:close/>
              </a:path>
            </a:pathLst>
          </a:custGeom>
          <a:blipFill>
            <a:blip r:embed="rId3"/>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00" y="742670"/>
            <a:ext cx="9144410" cy="14748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DMVM </a:t>
            </a:r>
          </a:p>
          <a:p>
            <a:pPr algn="l">
              <a:lnSpc>
                <a:spcPts val="4109"/>
              </a:lnSpc>
            </a:pPr>
            <a:r>
              <a:rPr lang="en-US" sz="2935">
                <a:solidFill>
                  <a:srgbClr val="545454"/>
                </a:solidFill>
                <a:latin typeface="Quicksand"/>
                <a:ea typeface="Quicksand"/>
                <a:cs typeface="Quicksand"/>
                <a:sym typeface="Quicksand"/>
              </a:rPr>
              <a:t>(</a:t>
            </a:r>
            <a:r>
              <a:rPr lang="en-US" sz="2935">
                <a:solidFill>
                  <a:srgbClr val="545454"/>
                </a:solidFill>
                <a:latin typeface="Quicksand"/>
                <a:ea typeface="Quicksand"/>
                <a:cs typeface="Quicksand"/>
                <a:sym typeface="Quicksand"/>
              </a:rPr>
              <a:t>Dense Matrix Vector Multiplication)</a:t>
            </a:r>
          </a:p>
        </p:txBody>
      </p:sp>
      <p:sp>
        <p:nvSpPr>
          <p:cNvPr name="TextBox 13" id="13"/>
          <p:cNvSpPr txBox="true"/>
          <p:nvPr/>
        </p:nvSpPr>
        <p:spPr>
          <a:xfrm rot="0">
            <a:off x="10945767" y="3026933"/>
            <a:ext cx="6207594" cy="5219701"/>
          </a:xfrm>
          <a:prstGeom prst="rect">
            <a:avLst/>
          </a:prstGeom>
        </p:spPr>
        <p:txBody>
          <a:bodyPr anchor="t" rtlCol="false" tIns="0" lIns="0" bIns="0" rIns="0">
            <a:spAutoFit/>
          </a:bodyPr>
          <a:lstStyle/>
          <a:p>
            <a:pPr algn="just">
              <a:lnSpc>
                <a:spcPts val="4199"/>
              </a:lnSpc>
            </a:pPr>
            <a:r>
              <a:rPr lang="en-US" sz="2999">
                <a:solidFill>
                  <a:srgbClr val="000000"/>
                </a:solidFill>
                <a:latin typeface="Quicksand"/>
                <a:ea typeface="Quicksand"/>
                <a:cs typeface="Quicksand"/>
                <a:sym typeface="Quicksand"/>
              </a:rPr>
              <a:t>Each </a:t>
            </a:r>
            <a:r>
              <a:rPr lang="en-US" sz="2999" b="true">
                <a:solidFill>
                  <a:srgbClr val="57798A"/>
                </a:solidFill>
                <a:latin typeface="Quicksand Bold"/>
                <a:ea typeface="Quicksand Bold"/>
                <a:cs typeface="Quicksand Bold"/>
                <a:sym typeface="Quicksand Bold"/>
              </a:rPr>
              <a:t>WH entry</a:t>
            </a:r>
            <a:r>
              <a:rPr lang="en-US" sz="2999">
                <a:solidFill>
                  <a:srgbClr val="000000"/>
                </a:solidFill>
                <a:latin typeface="Quicksand"/>
                <a:ea typeface="Quicksand"/>
                <a:cs typeface="Quicksand"/>
                <a:sym typeface="Quicksand"/>
              </a:rPr>
              <a:t> is multiplied with either </a:t>
            </a:r>
            <a:r>
              <a:rPr lang="en-US" sz="2999" b="true">
                <a:solidFill>
                  <a:srgbClr val="57798A"/>
                </a:solidFill>
                <a:latin typeface="Quicksand Bold"/>
                <a:ea typeface="Quicksand Bold"/>
                <a:cs typeface="Quicksand Bold"/>
                <a:sym typeface="Quicksand Bold"/>
              </a:rPr>
              <a:t>a_source</a:t>
            </a:r>
            <a:r>
              <a:rPr lang="en-US" sz="2999">
                <a:solidFill>
                  <a:srgbClr val="000000"/>
                </a:solidFill>
                <a:latin typeface="Quicksand"/>
                <a:ea typeface="Quicksand"/>
                <a:cs typeface="Quicksand"/>
                <a:sym typeface="Quicksand"/>
              </a:rPr>
              <a:t> or </a:t>
            </a:r>
            <a:r>
              <a:rPr lang="en-US" sz="2999" b="true">
                <a:solidFill>
                  <a:srgbClr val="57798A"/>
                </a:solidFill>
                <a:latin typeface="Quicksand Bold"/>
                <a:ea typeface="Quicksand Bold"/>
                <a:cs typeface="Quicksand Bold"/>
                <a:sym typeface="Quicksand Bold"/>
              </a:rPr>
              <a:t>a_neighbor</a:t>
            </a:r>
            <a:r>
              <a:rPr lang="en-US" sz="2999">
                <a:solidFill>
                  <a:srgbClr val="000000"/>
                </a:solidFill>
                <a:latin typeface="Quicksand"/>
                <a:ea typeface="Quicksand"/>
                <a:cs typeface="Quicksand"/>
                <a:sym typeface="Quicksand"/>
              </a:rPr>
              <a:t> based on </a:t>
            </a:r>
            <a:r>
              <a:rPr lang="en-US" sz="2999" b="true">
                <a:solidFill>
                  <a:srgbClr val="323232"/>
                </a:solidFill>
                <a:latin typeface="Quicksand Bold"/>
                <a:ea typeface="Quicksand Bold"/>
                <a:cs typeface="Quicksand Bold"/>
                <a:sym typeface="Quicksand Bold"/>
              </a:rPr>
              <a:t>src_flag</a:t>
            </a:r>
            <a:r>
              <a:rPr lang="en-US" sz="2999">
                <a:solidFill>
                  <a:srgbClr val="000000"/>
                </a:solidFill>
                <a:latin typeface="Quicksand"/>
                <a:ea typeface="Quicksand"/>
                <a:cs typeface="Quicksand"/>
                <a:sym typeface="Quicksand"/>
              </a:rPr>
              <a:t>. </a:t>
            </a:r>
          </a:p>
          <a:p>
            <a:pPr algn="just">
              <a:lnSpc>
                <a:spcPts val="4199"/>
              </a:lnSpc>
            </a:pPr>
          </a:p>
          <a:p>
            <a:pPr algn="just">
              <a:lnSpc>
                <a:spcPts val="4199"/>
              </a:lnSpc>
            </a:pPr>
            <a:r>
              <a:rPr lang="en-US" sz="2999">
                <a:solidFill>
                  <a:srgbClr val="000000"/>
                </a:solidFill>
                <a:latin typeface="Quicksand"/>
                <a:ea typeface="Quicksand"/>
                <a:cs typeface="Quicksand"/>
                <a:sym typeface="Quicksand"/>
              </a:rPr>
              <a:t>The result is then concatenated with the </a:t>
            </a:r>
            <a:r>
              <a:rPr lang="en-US" sz="2999" b="true">
                <a:solidFill>
                  <a:srgbClr val="323232"/>
                </a:solidFill>
                <a:latin typeface="Quicksand Bold"/>
                <a:ea typeface="Quicksand Bold"/>
                <a:cs typeface="Quicksand Bold"/>
                <a:sym typeface="Quicksand Bold"/>
              </a:rPr>
              <a:t>source node's product</a:t>
            </a:r>
            <a:r>
              <a:rPr lang="en-US" sz="2999">
                <a:solidFill>
                  <a:srgbClr val="000000"/>
                </a:solidFill>
                <a:latin typeface="Quicksand"/>
                <a:ea typeface="Quicksand"/>
                <a:cs typeface="Quicksand"/>
                <a:sym typeface="Quicksand"/>
              </a:rPr>
              <a:t>. </a:t>
            </a:r>
          </a:p>
          <a:p>
            <a:pPr algn="just">
              <a:lnSpc>
                <a:spcPts val="4199"/>
              </a:lnSpc>
            </a:pPr>
          </a:p>
          <a:p>
            <a:pPr algn="just">
              <a:lnSpc>
                <a:spcPts val="4199"/>
              </a:lnSpc>
            </a:pPr>
            <a:r>
              <a:rPr lang="en-US" sz="2999">
                <a:solidFill>
                  <a:srgbClr val="000000"/>
                </a:solidFill>
                <a:latin typeface="Quicksand"/>
                <a:ea typeface="Quicksand"/>
                <a:cs typeface="Quicksand"/>
                <a:sym typeface="Quicksand"/>
              </a:rPr>
              <a:t>Finally, it passes through the </a:t>
            </a:r>
            <a:r>
              <a:rPr lang="en-US" b="true" sz="2999">
                <a:solidFill>
                  <a:srgbClr val="323232"/>
                </a:solidFill>
                <a:latin typeface="Quicksand Bold"/>
                <a:ea typeface="Quicksand Bold"/>
                <a:cs typeface="Quicksand Bold"/>
                <a:sym typeface="Quicksand Bold"/>
              </a:rPr>
              <a:t>ReLU </a:t>
            </a:r>
            <a:r>
              <a:rPr lang="en-US" sz="2999">
                <a:solidFill>
                  <a:srgbClr val="000000"/>
                </a:solidFill>
                <a:latin typeface="Quicksand"/>
                <a:ea typeface="Quicksand"/>
                <a:cs typeface="Quicksand"/>
                <a:sym typeface="Quicksand"/>
              </a:rPr>
              <a:t>function to retrieve </a:t>
            </a:r>
            <a:r>
              <a:rPr lang="en-US" b="true" sz="2999">
                <a:solidFill>
                  <a:srgbClr val="57798A"/>
                </a:solidFill>
                <a:latin typeface="Quicksand Bold"/>
                <a:ea typeface="Quicksand Bold"/>
                <a:cs typeface="Quicksand Bold"/>
                <a:sym typeface="Quicksand Bold"/>
              </a:rPr>
              <a:t>Attention Cofficient e</a:t>
            </a:r>
            <a:r>
              <a:rPr lang="en-US" sz="2999">
                <a:solidFill>
                  <a:srgbClr val="000000"/>
                </a:solidFill>
                <a:latin typeface="Quicksand"/>
                <a:ea typeface="Quicksand"/>
                <a:cs typeface="Quicksand"/>
                <a:sym typeface="Quicksand"/>
              </a:rPr>
              <a: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32962"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22</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4270087" y="2096376"/>
            <a:ext cx="9747825" cy="4167195"/>
          </a:xfrm>
          <a:custGeom>
            <a:avLst/>
            <a:gdLst/>
            <a:ahLst/>
            <a:cxnLst/>
            <a:rect r="r" b="b" t="t" l="l"/>
            <a:pathLst>
              <a:path h="4167195" w="9747825">
                <a:moveTo>
                  <a:pt x="0" y="0"/>
                </a:moveTo>
                <a:lnTo>
                  <a:pt x="9747826" y="0"/>
                </a:lnTo>
                <a:lnTo>
                  <a:pt x="9747826" y="4167195"/>
                </a:lnTo>
                <a:lnTo>
                  <a:pt x="0" y="4167195"/>
                </a:lnTo>
                <a:lnTo>
                  <a:pt x="0" y="0"/>
                </a:lnTo>
                <a:close/>
              </a:path>
            </a:pathLst>
          </a:custGeom>
          <a:blipFill>
            <a:blip r:embed="rId3"/>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00" y="742670"/>
            <a:ext cx="9144410"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Softmax </a:t>
            </a:r>
          </a:p>
        </p:txBody>
      </p:sp>
      <p:sp>
        <p:nvSpPr>
          <p:cNvPr name="TextBox 13" id="13"/>
          <p:cNvSpPr txBox="true"/>
          <p:nvPr/>
        </p:nvSpPr>
        <p:spPr>
          <a:xfrm rot="0">
            <a:off x="1117683" y="6530613"/>
            <a:ext cx="7455197" cy="2647950"/>
          </a:xfrm>
          <a:prstGeom prst="rect">
            <a:avLst/>
          </a:prstGeom>
        </p:spPr>
        <p:txBody>
          <a:bodyPr anchor="t" rtlCol="false" tIns="0" lIns="0" bIns="0" rIns="0">
            <a:spAutoFit/>
          </a:bodyPr>
          <a:lstStyle/>
          <a:p>
            <a:pPr algn="just">
              <a:lnSpc>
                <a:spcPts val="3899"/>
              </a:lnSpc>
            </a:pPr>
            <a:r>
              <a:rPr lang="en-US" sz="2999">
                <a:solidFill>
                  <a:srgbClr val="000000"/>
                </a:solidFill>
                <a:latin typeface="Quicksand"/>
                <a:ea typeface="Quicksand"/>
                <a:cs typeface="Quicksand"/>
                <a:sym typeface="Quicksand"/>
              </a:rPr>
              <a:t>Each entry from </a:t>
            </a:r>
            <a:r>
              <a:rPr lang="en-US" b="true" sz="2999">
                <a:solidFill>
                  <a:srgbClr val="57798A"/>
                </a:solidFill>
                <a:latin typeface="Quicksand Bold"/>
                <a:ea typeface="Quicksand Bold"/>
                <a:cs typeface="Quicksand Bold"/>
                <a:sym typeface="Quicksand Bold"/>
              </a:rPr>
              <a:t>e BRAM</a:t>
            </a:r>
            <a:r>
              <a:rPr lang="en-US" sz="2999">
                <a:solidFill>
                  <a:srgbClr val="000000"/>
                </a:solidFill>
                <a:latin typeface="Quicksand"/>
                <a:ea typeface="Quicksand"/>
                <a:cs typeface="Quicksand"/>
                <a:sym typeface="Quicksand"/>
              </a:rPr>
              <a:t> contains </a:t>
            </a:r>
            <a:r>
              <a:rPr lang="en-US" b="true" sz="2999">
                <a:solidFill>
                  <a:srgbClr val="323232"/>
                </a:solidFill>
                <a:latin typeface="Quicksand Bold"/>
                <a:ea typeface="Quicksand Bold"/>
                <a:cs typeface="Quicksand Bold"/>
                <a:sym typeface="Quicksand Bold"/>
              </a:rPr>
              <a:t>attention coefficients</a:t>
            </a:r>
            <a:r>
              <a:rPr lang="en-US" sz="2999">
                <a:solidFill>
                  <a:srgbClr val="000000"/>
                </a:solidFill>
                <a:latin typeface="Quicksand"/>
                <a:ea typeface="Quicksand"/>
                <a:cs typeface="Quicksand"/>
                <a:sym typeface="Quicksand"/>
              </a:rPr>
              <a:t> of a </a:t>
            </a:r>
            <a:r>
              <a:rPr lang="en-US" b="true" sz="2999">
                <a:solidFill>
                  <a:srgbClr val="000000"/>
                </a:solidFill>
                <a:latin typeface="Quicksand Bold"/>
                <a:ea typeface="Quicksand Bold"/>
                <a:cs typeface="Quicksand Bold"/>
                <a:sym typeface="Quicksand Bold"/>
              </a:rPr>
              <a:t>subgraph</a:t>
            </a:r>
            <a:r>
              <a:rPr lang="en-US" sz="2999">
                <a:solidFill>
                  <a:srgbClr val="000000"/>
                </a:solidFill>
                <a:latin typeface="Quicksand"/>
                <a:ea typeface="Quicksand"/>
                <a:cs typeface="Quicksand"/>
                <a:sym typeface="Quicksand"/>
              </a:rPr>
              <a:t>. </a:t>
            </a:r>
          </a:p>
          <a:p>
            <a:pPr algn="just">
              <a:lnSpc>
                <a:spcPts val="1820"/>
              </a:lnSpc>
            </a:pPr>
          </a:p>
          <a:p>
            <a:pPr algn="just">
              <a:lnSpc>
                <a:spcPts val="3899"/>
              </a:lnSpc>
            </a:pPr>
            <a:r>
              <a:rPr lang="en-US" sz="2999">
                <a:solidFill>
                  <a:srgbClr val="000000"/>
                </a:solidFill>
                <a:latin typeface="Quicksand"/>
                <a:ea typeface="Quicksand"/>
                <a:cs typeface="Quicksand"/>
                <a:sym typeface="Quicksand"/>
              </a:rPr>
              <a:t>After calculating the </a:t>
            </a:r>
            <a:r>
              <a:rPr lang="en-US" b="true" sz="2999">
                <a:solidFill>
                  <a:srgbClr val="57798A"/>
                </a:solidFill>
                <a:latin typeface="Quicksand Bold"/>
                <a:ea typeface="Quicksand Bold"/>
                <a:cs typeface="Quicksand Bold"/>
                <a:sym typeface="Quicksand Bold"/>
              </a:rPr>
              <a:t>base-2 exponentials</a:t>
            </a:r>
            <a:r>
              <a:rPr lang="en-US" sz="2999">
                <a:solidFill>
                  <a:srgbClr val="000000"/>
                </a:solidFill>
                <a:latin typeface="Quicksand"/>
                <a:ea typeface="Quicksand"/>
                <a:cs typeface="Quicksand"/>
                <a:sym typeface="Quicksand"/>
              </a:rPr>
              <a:t> for each coefficient, their </a:t>
            </a:r>
            <a:r>
              <a:rPr lang="en-US" b="true" sz="2999">
                <a:solidFill>
                  <a:srgbClr val="57798A"/>
                </a:solidFill>
                <a:latin typeface="Quicksand Bold"/>
                <a:ea typeface="Quicksand Bold"/>
                <a:cs typeface="Quicksand Bold"/>
                <a:sym typeface="Quicksand Bold"/>
              </a:rPr>
              <a:t>sum </a:t>
            </a:r>
            <a:r>
              <a:rPr lang="en-US" sz="2999">
                <a:solidFill>
                  <a:srgbClr val="000000"/>
                </a:solidFill>
                <a:latin typeface="Quicksand"/>
                <a:ea typeface="Quicksand"/>
                <a:cs typeface="Quicksand"/>
                <a:sym typeface="Quicksand"/>
              </a:rPr>
              <a:t>is computed sequentially. </a:t>
            </a:r>
          </a:p>
        </p:txBody>
      </p:sp>
      <p:sp>
        <p:nvSpPr>
          <p:cNvPr name="TextBox 14" id="14"/>
          <p:cNvSpPr txBox="true"/>
          <p:nvPr/>
        </p:nvSpPr>
        <p:spPr>
          <a:xfrm rot="0">
            <a:off x="9604634" y="7024023"/>
            <a:ext cx="7093262" cy="1447800"/>
          </a:xfrm>
          <a:prstGeom prst="rect">
            <a:avLst/>
          </a:prstGeom>
        </p:spPr>
        <p:txBody>
          <a:bodyPr anchor="t" rtlCol="false" tIns="0" lIns="0" bIns="0" rIns="0">
            <a:spAutoFit/>
          </a:bodyPr>
          <a:lstStyle/>
          <a:p>
            <a:pPr algn="just">
              <a:lnSpc>
                <a:spcPts val="3899"/>
              </a:lnSpc>
            </a:pPr>
            <a:r>
              <a:rPr lang="en-US" sz="2999">
                <a:solidFill>
                  <a:srgbClr val="000000"/>
                </a:solidFill>
                <a:latin typeface="Quicksand"/>
                <a:ea typeface="Quicksand"/>
                <a:cs typeface="Quicksand"/>
                <a:sym typeface="Quicksand"/>
              </a:rPr>
              <a:t>Finally, each </a:t>
            </a:r>
            <a:r>
              <a:rPr lang="en-US" sz="2999">
                <a:solidFill>
                  <a:srgbClr val="000000"/>
                </a:solidFill>
                <a:latin typeface="Quicksand"/>
                <a:ea typeface="Quicksand"/>
                <a:cs typeface="Quicksand"/>
                <a:sym typeface="Quicksand"/>
              </a:rPr>
              <a:t>base-2 exponential coefficient</a:t>
            </a:r>
            <a:r>
              <a:rPr lang="en-US" sz="2999">
                <a:solidFill>
                  <a:srgbClr val="000000"/>
                </a:solidFill>
                <a:latin typeface="Quicksand"/>
                <a:ea typeface="Quicksand"/>
                <a:cs typeface="Quicksand"/>
                <a:sym typeface="Quicksand"/>
              </a:rPr>
              <a:t> is </a:t>
            </a:r>
            <a:r>
              <a:rPr lang="en-US" b="true" sz="2999">
                <a:solidFill>
                  <a:srgbClr val="323232"/>
                </a:solidFill>
                <a:latin typeface="Quicksand Bold"/>
                <a:ea typeface="Quicksand Bold"/>
                <a:cs typeface="Quicksand Bold"/>
                <a:sym typeface="Quicksand Bold"/>
              </a:rPr>
              <a:t>divided </a:t>
            </a:r>
            <a:r>
              <a:rPr lang="en-US" sz="2999">
                <a:solidFill>
                  <a:srgbClr val="000000"/>
                </a:solidFill>
                <a:latin typeface="Quicksand"/>
                <a:ea typeface="Quicksand"/>
                <a:cs typeface="Quicksand"/>
                <a:sym typeface="Quicksand"/>
              </a:rPr>
              <a:t>by the sum to obtain the </a:t>
            </a:r>
            <a:r>
              <a:rPr lang="en-US" b="true" sz="2999">
                <a:solidFill>
                  <a:srgbClr val="57798A"/>
                </a:solidFill>
                <a:latin typeface="Quicksand Bold"/>
                <a:ea typeface="Quicksand Bold"/>
                <a:cs typeface="Quicksand Bold"/>
                <a:sym typeface="Quicksand Bold"/>
              </a:rPr>
              <a:t>normalized coefficient</a:t>
            </a:r>
            <a:r>
              <a:rPr lang="en-US" b="true" sz="2999">
                <a:solidFill>
                  <a:srgbClr val="000000"/>
                </a:solidFill>
                <a:latin typeface="Quicksand Bold"/>
                <a:ea typeface="Quicksand Bold"/>
                <a:cs typeface="Quicksand Bold"/>
                <a:sym typeface="Quicksand Bold"/>
              </a:rPr>
              <a:t>.</a:t>
            </a:r>
          </a:p>
        </p:txBody>
      </p:sp>
      <p:sp>
        <p:nvSpPr>
          <p:cNvPr name="AutoShape 15" id="15"/>
          <p:cNvSpPr/>
          <p:nvPr/>
        </p:nvSpPr>
        <p:spPr>
          <a:xfrm flipH="true" flipV="true">
            <a:off x="9144380" y="6559188"/>
            <a:ext cx="617" cy="2612921"/>
          </a:xfrm>
          <a:prstGeom prst="line">
            <a:avLst/>
          </a:prstGeom>
          <a:ln cap="flat" w="57150">
            <a:solidFill>
              <a:srgbClr val="CFDDE6"/>
            </a:solidFill>
            <a:prstDash val="solid"/>
            <a:headEnd type="oval" len="lg" w="lg"/>
            <a:tailEnd type="oval" len="lg" w="lg"/>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38692"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23</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8238653" y="2268654"/>
            <a:ext cx="9368105" cy="6569383"/>
          </a:xfrm>
          <a:custGeom>
            <a:avLst/>
            <a:gdLst/>
            <a:ahLst/>
            <a:cxnLst/>
            <a:rect r="r" b="b" t="t" l="l"/>
            <a:pathLst>
              <a:path h="6569383" w="9368105">
                <a:moveTo>
                  <a:pt x="0" y="0"/>
                </a:moveTo>
                <a:lnTo>
                  <a:pt x="9368105" y="0"/>
                </a:lnTo>
                <a:lnTo>
                  <a:pt x="9368105" y="6569383"/>
                </a:lnTo>
                <a:lnTo>
                  <a:pt x="0" y="6569383"/>
                </a:lnTo>
                <a:lnTo>
                  <a:pt x="0" y="0"/>
                </a:lnTo>
                <a:close/>
              </a:path>
            </a:pathLst>
          </a:custGeom>
          <a:blipFill>
            <a:blip r:embed="rId3"/>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00" y="742670"/>
            <a:ext cx="9144410"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Aggregator </a:t>
            </a:r>
          </a:p>
        </p:txBody>
      </p:sp>
      <p:sp>
        <p:nvSpPr>
          <p:cNvPr name="TextBox 13" id="13"/>
          <p:cNvSpPr txBox="true"/>
          <p:nvPr/>
        </p:nvSpPr>
        <p:spPr>
          <a:xfrm rot="0">
            <a:off x="1028700" y="2629170"/>
            <a:ext cx="6485211" cy="5819775"/>
          </a:xfrm>
          <a:prstGeom prst="rect">
            <a:avLst/>
          </a:prstGeom>
        </p:spPr>
        <p:txBody>
          <a:bodyPr anchor="t" rtlCol="false" tIns="0" lIns="0" bIns="0" rIns="0">
            <a:spAutoFit/>
          </a:bodyPr>
          <a:lstStyle/>
          <a:p>
            <a:pPr algn="just">
              <a:lnSpc>
                <a:spcPts val="3899"/>
              </a:lnSpc>
            </a:pPr>
            <a:r>
              <a:rPr lang="en-US" sz="2999">
                <a:solidFill>
                  <a:srgbClr val="000000"/>
                </a:solidFill>
                <a:latin typeface="Quicksand"/>
                <a:ea typeface="Quicksand"/>
                <a:cs typeface="Quicksand"/>
                <a:sym typeface="Quicksand"/>
              </a:rPr>
              <a:t>Each vector from </a:t>
            </a:r>
            <a:r>
              <a:rPr lang="en-US" sz="2999" b="true">
                <a:solidFill>
                  <a:srgbClr val="57798A"/>
                </a:solidFill>
                <a:latin typeface="Quicksand Bold"/>
                <a:ea typeface="Quicksand Bold"/>
                <a:cs typeface="Quicksand Bold"/>
                <a:sym typeface="Quicksand Bold"/>
              </a:rPr>
              <a:t>WH BRAM</a:t>
            </a:r>
            <a:r>
              <a:rPr lang="en-US" sz="2999">
                <a:solidFill>
                  <a:srgbClr val="000000"/>
                </a:solidFill>
                <a:latin typeface="Quicksand"/>
                <a:ea typeface="Quicksand"/>
                <a:cs typeface="Quicksand"/>
                <a:sym typeface="Quicksand"/>
              </a:rPr>
              <a:t> is </a:t>
            </a:r>
            <a:r>
              <a:rPr lang="en-US" sz="2999" b="true">
                <a:solidFill>
                  <a:srgbClr val="323232"/>
                </a:solidFill>
                <a:latin typeface="Quicksand Bold"/>
                <a:ea typeface="Quicksand Bold"/>
                <a:cs typeface="Quicksand Bold"/>
                <a:sym typeface="Quicksand Bold"/>
              </a:rPr>
              <a:t>multiplied </a:t>
            </a:r>
            <a:r>
              <a:rPr lang="en-US" sz="2999">
                <a:solidFill>
                  <a:srgbClr val="000000"/>
                </a:solidFill>
                <a:latin typeface="Quicksand"/>
                <a:ea typeface="Quicksand"/>
                <a:cs typeface="Quicksand"/>
                <a:sym typeface="Quicksand"/>
              </a:rPr>
              <a:t>with corresponding normalized coefficient from </a:t>
            </a:r>
            <a:r>
              <a:rPr lang="en-US" sz="2999" b="true">
                <a:solidFill>
                  <a:srgbClr val="48768F"/>
                </a:solidFill>
                <a:latin typeface="Quicksand Bold"/>
                <a:ea typeface="Quicksand Bold"/>
                <a:cs typeface="Quicksand Bold"/>
                <a:sym typeface="Quicksand Bold"/>
              </a:rPr>
              <a:t>α </a:t>
            </a:r>
            <a:r>
              <a:rPr lang="en-US" sz="2999" b="true">
                <a:solidFill>
                  <a:srgbClr val="57798A"/>
                </a:solidFill>
                <a:latin typeface="Quicksand Bold"/>
                <a:ea typeface="Quicksand Bold"/>
                <a:cs typeface="Quicksand Bold"/>
                <a:sym typeface="Quicksand Bold"/>
              </a:rPr>
              <a:t>BRAM</a:t>
            </a:r>
            <a:r>
              <a:rPr lang="en-US" sz="2999">
                <a:solidFill>
                  <a:srgbClr val="000000"/>
                </a:solidFill>
                <a:latin typeface="Quicksand"/>
                <a:ea typeface="Quicksand"/>
                <a:cs typeface="Quicksand"/>
                <a:sym typeface="Quicksand"/>
              </a:rPr>
              <a:t>. </a:t>
            </a:r>
          </a:p>
          <a:p>
            <a:pPr algn="just">
              <a:lnSpc>
                <a:spcPts val="3899"/>
              </a:lnSpc>
            </a:pPr>
          </a:p>
          <a:p>
            <a:pPr algn="just">
              <a:lnSpc>
                <a:spcPts val="3899"/>
              </a:lnSpc>
            </a:pPr>
            <a:r>
              <a:rPr lang="en-US" sz="2999">
                <a:solidFill>
                  <a:srgbClr val="000000"/>
                </a:solidFill>
                <a:latin typeface="Quicksand"/>
                <a:ea typeface="Quicksand"/>
                <a:cs typeface="Quicksand"/>
                <a:sym typeface="Quicksand"/>
              </a:rPr>
              <a:t>The results are </a:t>
            </a:r>
            <a:r>
              <a:rPr lang="en-US" sz="2999" b="true">
                <a:solidFill>
                  <a:srgbClr val="323232"/>
                </a:solidFill>
                <a:latin typeface="Quicksand Bold"/>
                <a:ea typeface="Quicksand Bold"/>
                <a:cs typeface="Quicksand Bold"/>
                <a:sym typeface="Quicksand Bold"/>
              </a:rPr>
              <a:t>accumulated </a:t>
            </a:r>
            <a:r>
              <a:rPr lang="en-US" sz="2999">
                <a:solidFill>
                  <a:srgbClr val="000000"/>
                </a:solidFill>
                <a:latin typeface="Quicksand"/>
                <a:ea typeface="Quicksand"/>
                <a:cs typeface="Quicksand"/>
                <a:sym typeface="Quicksand"/>
              </a:rPr>
              <a:t>until all nodes in the subgraph are processed. </a:t>
            </a:r>
          </a:p>
          <a:p>
            <a:pPr algn="just">
              <a:lnSpc>
                <a:spcPts val="3899"/>
              </a:lnSpc>
            </a:pPr>
          </a:p>
          <a:p>
            <a:pPr algn="just">
              <a:lnSpc>
                <a:spcPts val="3899"/>
              </a:lnSpc>
            </a:pPr>
            <a:r>
              <a:rPr lang="en-US" sz="2999">
                <a:solidFill>
                  <a:srgbClr val="000000"/>
                </a:solidFill>
                <a:latin typeface="Quicksand"/>
                <a:ea typeface="Quicksand"/>
                <a:cs typeface="Quicksand"/>
                <a:sym typeface="Quicksand"/>
              </a:rPr>
              <a:t>Finally, the accumulated values pass through the </a:t>
            </a:r>
            <a:r>
              <a:rPr lang="en-US" b="true" sz="2999">
                <a:solidFill>
                  <a:srgbClr val="57798A"/>
                </a:solidFill>
                <a:latin typeface="Quicksand Bold"/>
                <a:ea typeface="Quicksand Bold"/>
                <a:cs typeface="Quicksand Bold"/>
                <a:sym typeface="Quicksand Bold"/>
              </a:rPr>
              <a:t>ReLU</a:t>
            </a:r>
            <a:r>
              <a:rPr lang="en-US" sz="2999">
                <a:solidFill>
                  <a:srgbClr val="000000"/>
                </a:solidFill>
                <a:latin typeface="Quicksand"/>
                <a:ea typeface="Quicksand"/>
                <a:cs typeface="Quicksand"/>
                <a:sym typeface="Quicksand"/>
              </a:rPr>
              <a:t> function to produce the </a:t>
            </a:r>
            <a:r>
              <a:rPr lang="en-US" b="true" sz="2999">
                <a:solidFill>
                  <a:srgbClr val="57798A"/>
                </a:solidFill>
                <a:latin typeface="Quicksand Bold"/>
                <a:ea typeface="Quicksand Bold"/>
                <a:cs typeface="Quicksand Bold"/>
                <a:sym typeface="Quicksand Bold"/>
              </a:rPr>
              <a:t>feature vector</a:t>
            </a:r>
            <a:r>
              <a:rPr lang="en-US" sz="2999">
                <a:solidFill>
                  <a:srgbClr val="000000"/>
                </a:solidFill>
                <a:latin typeface="Quicksand"/>
                <a:ea typeface="Quicksand"/>
                <a:cs typeface="Quicksand"/>
                <a:sym typeface="Quicksand"/>
              </a:rPr>
              <a:t> for the </a:t>
            </a:r>
            <a:r>
              <a:rPr lang="en-US" b="true" sz="2999">
                <a:solidFill>
                  <a:srgbClr val="323232"/>
                </a:solidFill>
                <a:latin typeface="Quicksand Bold"/>
                <a:ea typeface="Quicksand Bold"/>
                <a:cs typeface="Quicksand Bold"/>
                <a:sym typeface="Quicksand Bold"/>
              </a:rPr>
              <a:t>next layer</a:t>
            </a:r>
            <a:r>
              <a:rPr lang="en-US" sz="2999">
                <a:solidFill>
                  <a:srgbClr val="000000"/>
                </a:solidFill>
                <a:latin typeface="Quicksand"/>
                <a:ea typeface="Quicksand"/>
                <a:cs typeface="Quicksand"/>
                <a:sym typeface="Quicksand"/>
              </a:rPr>
              <a:t>.</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sp>
        <p:nvSpPr>
          <p:cNvPr name="AutoShape 13" id="13"/>
          <p:cNvSpPr/>
          <p:nvPr/>
        </p:nvSpPr>
        <p:spPr>
          <a:xfrm flipV="true">
            <a:off x="2111082" y="3433204"/>
            <a:ext cx="14064691" cy="0"/>
          </a:xfrm>
          <a:prstGeom prst="line">
            <a:avLst/>
          </a:prstGeom>
          <a:ln cap="flat" w="57150">
            <a:solidFill>
              <a:srgbClr val="CFDDE6"/>
            </a:solidFill>
            <a:prstDash val="solid"/>
            <a:headEnd type="oval" len="lg" w="lg"/>
            <a:tailEnd type="oval" len="lg" w="lg"/>
          </a:ln>
        </p:spPr>
      </p:sp>
      <p:sp>
        <p:nvSpPr>
          <p:cNvPr name="TextBox 14" id="14"/>
          <p:cNvSpPr txBox="true"/>
          <p:nvPr/>
        </p:nvSpPr>
        <p:spPr>
          <a:xfrm rot="0">
            <a:off x="5814536" y="4509233"/>
            <a:ext cx="9133516" cy="1316158"/>
          </a:xfrm>
          <a:prstGeom prst="rect">
            <a:avLst/>
          </a:prstGeom>
        </p:spPr>
        <p:txBody>
          <a:bodyPr anchor="t" rtlCol="false" tIns="0" lIns="0" bIns="0" rIns="0">
            <a:spAutoFit/>
          </a:bodyPr>
          <a:lstStyle/>
          <a:p>
            <a:pPr algn="ctr">
              <a:lnSpc>
                <a:spcPts val="10230"/>
              </a:lnSpc>
            </a:pPr>
            <a:r>
              <a:rPr lang="en-US" sz="8974" b="true">
                <a:solidFill>
                  <a:srgbClr val="545454"/>
                </a:solidFill>
                <a:latin typeface="Quicksand Bold"/>
                <a:ea typeface="Quicksand Bold"/>
                <a:cs typeface="Quicksand Bold"/>
                <a:sym typeface="Quicksand Bold"/>
              </a:rPr>
              <a:t>Implementation</a:t>
            </a:r>
          </a:p>
        </p:txBody>
      </p:sp>
      <p:sp>
        <p:nvSpPr>
          <p:cNvPr name="TextBox 15" id="15"/>
          <p:cNvSpPr txBox="true"/>
          <p:nvPr/>
        </p:nvSpPr>
        <p:spPr>
          <a:xfrm rot="0">
            <a:off x="8937523" y="93059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24</a:t>
            </a:r>
          </a:p>
        </p:txBody>
      </p:sp>
      <p:sp>
        <p:nvSpPr>
          <p:cNvPr name="AutoShape 16" id="16"/>
          <p:cNvSpPr/>
          <p:nvPr/>
        </p:nvSpPr>
        <p:spPr>
          <a:xfrm>
            <a:off x="2111082" y="6854092"/>
            <a:ext cx="14064691" cy="0"/>
          </a:xfrm>
          <a:prstGeom prst="line">
            <a:avLst/>
          </a:prstGeom>
          <a:ln cap="flat" w="57150">
            <a:solidFill>
              <a:srgbClr val="CFDDE6"/>
            </a:solidFill>
            <a:prstDash val="solid"/>
            <a:headEnd type="oval" len="lg" w="lg"/>
            <a:tailEnd type="oval" len="lg" w="lg"/>
          </a:ln>
        </p:spPr>
      </p:sp>
      <p:sp>
        <p:nvSpPr>
          <p:cNvPr name="TextBox 17" id="17"/>
          <p:cNvSpPr txBox="true"/>
          <p:nvPr/>
        </p:nvSpPr>
        <p:spPr>
          <a:xfrm rot="0">
            <a:off x="2777125" y="4291624"/>
            <a:ext cx="1646511" cy="1534180"/>
          </a:xfrm>
          <a:prstGeom prst="rect">
            <a:avLst/>
          </a:prstGeom>
        </p:spPr>
        <p:txBody>
          <a:bodyPr anchor="t" rtlCol="false" tIns="0" lIns="0" bIns="0" rIns="0">
            <a:spAutoFit/>
          </a:bodyPr>
          <a:lstStyle/>
          <a:p>
            <a:pPr algn="ctr">
              <a:lnSpc>
                <a:spcPts val="12563"/>
              </a:lnSpc>
            </a:pPr>
            <a:r>
              <a:rPr lang="en-US" sz="8974" b="true">
                <a:solidFill>
                  <a:srgbClr val="57798A"/>
                </a:solidFill>
                <a:latin typeface="Quicksand Bold"/>
                <a:ea typeface="Quicksand Bold"/>
                <a:cs typeface="Quicksand Bold"/>
                <a:sym typeface="Quicksand Bold"/>
              </a:rPr>
              <a:t>05</a:t>
            </a:r>
          </a:p>
        </p:txBody>
      </p:sp>
      <p:grpSp>
        <p:nvGrpSpPr>
          <p:cNvPr name="Group 18" id="18"/>
          <p:cNvGrpSpPr/>
          <p:nvPr/>
        </p:nvGrpSpPr>
        <p:grpSpPr>
          <a:xfrm rot="0">
            <a:off x="4784921" y="4809335"/>
            <a:ext cx="668329" cy="6683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0" id="20"/>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15248580" y="4809335"/>
            <a:ext cx="668329" cy="6683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3" id="23"/>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a:off x="1002518" y="3813886"/>
            <a:ext cx="1224" cy="2659183"/>
          </a:xfrm>
          <a:prstGeom prst="line">
            <a:avLst/>
          </a:prstGeom>
          <a:ln cap="flat" w="47625">
            <a:solidFill>
              <a:srgbClr val="CFDDE6"/>
            </a:solidFill>
            <a:prstDash val="solid"/>
            <a:headEnd type="oval" len="lg" w="lg"/>
            <a:tailEnd type="oval" len="lg" w="lg"/>
          </a:ln>
        </p:spPr>
      </p:sp>
      <p:sp>
        <p:nvSpPr>
          <p:cNvPr name="AutoShape 25" id="25"/>
          <p:cNvSpPr/>
          <p:nvPr/>
        </p:nvSpPr>
        <p:spPr>
          <a:xfrm>
            <a:off x="17234263" y="3813897"/>
            <a:ext cx="1224" cy="2659183"/>
          </a:xfrm>
          <a:prstGeom prst="line">
            <a:avLst/>
          </a:prstGeom>
          <a:ln cap="flat" w="47625">
            <a:solidFill>
              <a:srgbClr val="CFDDE6"/>
            </a:solidFill>
            <a:prstDash val="solid"/>
            <a:headEnd type="oval" len="lg" w="lg"/>
            <a:tailEnd type="oval" len="lg" w="lg"/>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34673"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25</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2384120" y="2273080"/>
            <a:ext cx="13520994" cy="6168953"/>
          </a:xfrm>
          <a:custGeom>
            <a:avLst/>
            <a:gdLst/>
            <a:ahLst/>
            <a:cxnLst/>
            <a:rect r="r" b="b" t="t" l="l"/>
            <a:pathLst>
              <a:path h="6168953" w="13520994">
                <a:moveTo>
                  <a:pt x="0" y="0"/>
                </a:moveTo>
                <a:lnTo>
                  <a:pt x="13520994" y="0"/>
                </a:lnTo>
                <a:lnTo>
                  <a:pt x="13520994" y="6168954"/>
                </a:lnTo>
                <a:lnTo>
                  <a:pt x="0" y="6168954"/>
                </a:lnTo>
                <a:lnTo>
                  <a:pt x="0" y="0"/>
                </a:lnTo>
                <a:close/>
              </a:path>
            </a:pathLst>
          </a:custGeom>
          <a:blipFill>
            <a:blip r:embed="rId3"/>
            <a:stretch>
              <a:fillRect l="0" t="0" r="0" b="0"/>
            </a:stretch>
          </a:blipFill>
          <a:ln w="38100" cap="sq">
            <a:solidFill>
              <a:srgbClr val="000000"/>
            </a:solidFill>
            <a:prstDash val="solid"/>
            <a:miter/>
          </a:ln>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990428" y="742652"/>
            <a:ext cx="7980615" cy="928782"/>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System Implementation</a:t>
            </a:r>
          </a:p>
        </p:txBody>
      </p:sp>
      <p:sp>
        <p:nvSpPr>
          <p:cNvPr name="TextBox 13" id="13"/>
          <p:cNvSpPr txBox="true"/>
          <p:nvPr/>
        </p:nvSpPr>
        <p:spPr>
          <a:xfrm rot="0">
            <a:off x="6293469" y="8632534"/>
            <a:ext cx="5701063" cy="476250"/>
          </a:xfrm>
          <a:prstGeom prst="rect">
            <a:avLst/>
          </a:prstGeom>
        </p:spPr>
        <p:txBody>
          <a:bodyPr anchor="t" rtlCol="false" tIns="0" lIns="0" bIns="0" rIns="0">
            <a:spAutoFit/>
          </a:bodyPr>
          <a:lstStyle/>
          <a:p>
            <a:pPr algn="ctr">
              <a:lnSpc>
                <a:spcPts val="3899"/>
              </a:lnSpc>
            </a:pPr>
            <a:r>
              <a:rPr lang="en-US" b="true" sz="2999">
                <a:solidFill>
                  <a:srgbClr val="323232"/>
                </a:solidFill>
                <a:latin typeface="Quicksand Bold"/>
                <a:ea typeface="Quicksand Bold"/>
                <a:cs typeface="Quicksand Bold"/>
                <a:sym typeface="Quicksand Bold"/>
              </a:rPr>
              <a:t>System Block Design (Vivado)</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sp>
        <p:nvSpPr>
          <p:cNvPr name="AutoShape 13" id="13"/>
          <p:cNvSpPr/>
          <p:nvPr/>
        </p:nvSpPr>
        <p:spPr>
          <a:xfrm flipV="true">
            <a:off x="2111082" y="3433204"/>
            <a:ext cx="14064691" cy="0"/>
          </a:xfrm>
          <a:prstGeom prst="line">
            <a:avLst/>
          </a:prstGeom>
          <a:ln cap="flat" w="57150">
            <a:solidFill>
              <a:srgbClr val="CFDDE6"/>
            </a:solidFill>
            <a:prstDash val="solid"/>
            <a:headEnd type="oval" len="lg" w="lg"/>
            <a:tailEnd type="oval" len="lg" w="lg"/>
          </a:ln>
        </p:spPr>
      </p:sp>
      <p:sp>
        <p:nvSpPr>
          <p:cNvPr name="TextBox 14" id="14"/>
          <p:cNvSpPr txBox="true"/>
          <p:nvPr/>
        </p:nvSpPr>
        <p:spPr>
          <a:xfrm rot="0">
            <a:off x="5814536" y="4509233"/>
            <a:ext cx="9133516" cy="1316158"/>
          </a:xfrm>
          <a:prstGeom prst="rect">
            <a:avLst/>
          </a:prstGeom>
        </p:spPr>
        <p:txBody>
          <a:bodyPr anchor="t" rtlCol="false" tIns="0" lIns="0" bIns="0" rIns="0">
            <a:spAutoFit/>
          </a:bodyPr>
          <a:lstStyle/>
          <a:p>
            <a:pPr algn="ctr">
              <a:lnSpc>
                <a:spcPts val="10230"/>
              </a:lnSpc>
            </a:pPr>
            <a:r>
              <a:rPr lang="en-US" sz="8974" b="true">
                <a:solidFill>
                  <a:srgbClr val="545454"/>
                </a:solidFill>
                <a:latin typeface="Quicksand Bold"/>
                <a:ea typeface="Quicksand Bold"/>
                <a:cs typeface="Quicksand Bold"/>
                <a:sym typeface="Quicksand Bold"/>
              </a:rPr>
              <a:t>Results</a:t>
            </a:r>
          </a:p>
        </p:txBody>
      </p:sp>
      <p:sp>
        <p:nvSpPr>
          <p:cNvPr name="TextBox 15" id="15"/>
          <p:cNvSpPr txBox="true"/>
          <p:nvPr/>
        </p:nvSpPr>
        <p:spPr>
          <a:xfrm rot="0">
            <a:off x="8935440" y="93059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26</a:t>
            </a:r>
          </a:p>
        </p:txBody>
      </p:sp>
      <p:sp>
        <p:nvSpPr>
          <p:cNvPr name="AutoShape 16" id="16"/>
          <p:cNvSpPr/>
          <p:nvPr/>
        </p:nvSpPr>
        <p:spPr>
          <a:xfrm>
            <a:off x="2111082" y="6854092"/>
            <a:ext cx="14064691" cy="0"/>
          </a:xfrm>
          <a:prstGeom prst="line">
            <a:avLst/>
          </a:prstGeom>
          <a:ln cap="flat" w="57150">
            <a:solidFill>
              <a:srgbClr val="CFDDE6"/>
            </a:solidFill>
            <a:prstDash val="solid"/>
            <a:headEnd type="oval" len="lg" w="lg"/>
            <a:tailEnd type="oval" len="lg" w="lg"/>
          </a:ln>
        </p:spPr>
      </p:sp>
      <p:sp>
        <p:nvSpPr>
          <p:cNvPr name="TextBox 17" id="17"/>
          <p:cNvSpPr txBox="true"/>
          <p:nvPr/>
        </p:nvSpPr>
        <p:spPr>
          <a:xfrm rot="0">
            <a:off x="2777125" y="4291624"/>
            <a:ext cx="1646511" cy="1534180"/>
          </a:xfrm>
          <a:prstGeom prst="rect">
            <a:avLst/>
          </a:prstGeom>
        </p:spPr>
        <p:txBody>
          <a:bodyPr anchor="t" rtlCol="false" tIns="0" lIns="0" bIns="0" rIns="0">
            <a:spAutoFit/>
          </a:bodyPr>
          <a:lstStyle/>
          <a:p>
            <a:pPr algn="ctr">
              <a:lnSpc>
                <a:spcPts val="12563"/>
              </a:lnSpc>
            </a:pPr>
            <a:r>
              <a:rPr lang="en-US" sz="8974" b="true">
                <a:solidFill>
                  <a:srgbClr val="57798A"/>
                </a:solidFill>
                <a:latin typeface="Quicksand Bold"/>
                <a:ea typeface="Quicksand Bold"/>
                <a:cs typeface="Quicksand Bold"/>
                <a:sym typeface="Quicksand Bold"/>
              </a:rPr>
              <a:t>06</a:t>
            </a:r>
          </a:p>
        </p:txBody>
      </p:sp>
      <p:grpSp>
        <p:nvGrpSpPr>
          <p:cNvPr name="Group 18" id="18"/>
          <p:cNvGrpSpPr/>
          <p:nvPr/>
        </p:nvGrpSpPr>
        <p:grpSpPr>
          <a:xfrm rot="0">
            <a:off x="4784921" y="4809335"/>
            <a:ext cx="668329" cy="6683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0" id="20"/>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15248580" y="4809335"/>
            <a:ext cx="668329" cy="6683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3" id="23"/>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a:off x="1002518" y="3813886"/>
            <a:ext cx="1224" cy="2659183"/>
          </a:xfrm>
          <a:prstGeom prst="line">
            <a:avLst/>
          </a:prstGeom>
          <a:ln cap="flat" w="47625">
            <a:solidFill>
              <a:srgbClr val="CFDDE6"/>
            </a:solidFill>
            <a:prstDash val="solid"/>
            <a:headEnd type="oval" len="lg" w="lg"/>
            <a:tailEnd type="oval" len="lg" w="lg"/>
          </a:ln>
        </p:spPr>
      </p:sp>
      <p:sp>
        <p:nvSpPr>
          <p:cNvPr name="AutoShape 25" id="25"/>
          <p:cNvSpPr/>
          <p:nvPr/>
        </p:nvSpPr>
        <p:spPr>
          <a:xfrm>
            <a:off x="17234263" y="3813897"/>
            <a:ext cx="1224" cy="2659183"/>
          </a:xfrm>
          <a:prstGeom prst="line">
            <a:avLst/>
          </a:prstGeom>
          <a:ln cap="flat" w="47625">
            <a:solidFill>
              <a:srgbClr val="CFDDE6"/>
            </a:solidFill>
            <a:prstDash val="solid"/>
            <a:headEnd type="oval" len="lg" w="lg"/>
            <a:tailEnd type="oval" len="lg" w="lg"/>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40775" y="9315421"/>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27</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grpSp>
        <p:nvGrpSpPr>
          <p:cNvPr name="Group 10" id="10"/>
          <p:cNvGrpSpPr/>
          <p:nvPr/>
        </p:nvGrpSpPr>
        <p:grpSpPr>
          <a:xfrm rot="0">
            <a:off x="3169957" y="2033682"/>
            <a:ext cx="11948086" cy="4181995"/>
            <a:chOff x="0" y="0"/>
            <a:chExt cx="15930782" cy="5575993"/>
          </a:xfrm>
        </p:grpSpPr>
        <p:sp>
          <p:nvSpPr>
            <p:cNvPr name="Freeform 11" id="11"/>
            <p:cNvSpPr/>
            <p:nvPr/>
          </p:nvSpPr>
          <p:spPr>
            <a:xfrm flipH="false" flipV="false" rot="0">
              <a:off x="0" y="0"/>
              <a:ext cx="15930782" cy="4838975"/>
            </a:xfrm>
            <a:custGeom>
              <a:avLst/>
              <a:gdLst/>
              <a:ahLst/>
              <a:cxnLst/>
              <a:rect r="r" b="b" t="t" l="l"/>
              <a:pathLst>
                <a:path h="4838975" w="15930782">
                  <a:moveTo>
                    <a:pt x="0" y="0"/>
                  </a:moveTo>
                  <a:lnTo>
                    <a:pt x="15930782" y="0"/>
                  </a:lnTo>
                  <a:lnTo>
                    <a:pt x="15930782" y="4838975"/>
                  </a:lnTo>
                  <a:lnTo>
                    <a:pt x="0" y="4838975"/>
                  </a:lnTo>
                  <a:lnTo>
                    <a:pt x="0" y="0"/>
                  </a:lnTo>
                  <a:close/>
                </a:path>
              </a:pathLst>
            </a:custGeom>
            <a:blipFill>
              <a:blip r:embed="rId3"/>
              <a:stretch>
                <a:fillRect l="0" t="0" r="0" b="0"/>
              </a:stretch>
            </a:blipFill>
          </p:spPr>
        </p:sp>
        <p:sp>
          <p:nvSpPr>
            <p:cNvPr name="TextBox 12" id="12"/>
            <p:cNvSpPr txBox="true"/>
            <p:nvPr/>
          </p:nvSpPr>
          <p:spPr>
            <a:xfrm rot="0">
              <a:off x="655203" y="5002032"/>
              <a:ext cx="2997529" cy="573961"/>
            </a:xfrm>
            <a:prstGeom prst="rect">
              <a:avLst/>
            </a:prstGeom>
          </p:spPr>
          <p:txBody>
            <a:bodyPr anchor="t" rtlCol="false" tIns="0" lIns="0" bIns="0" rIns="0">
              <a:spAutoFit/>
            </a:bodyPr>
            <a:lstStyle/>
            <a:p>
              <a:pPr algn="just">
                <a:lnSpc>
                  <a:spcPts val="3563"/>
                </a:lnSpc>
              </a:pPr>
              <a:r>
                <a:rPr lang="en-US" b="true" sz="2741">
                  <a:solidFill>
                    <a:srgbClr val="323232"/>
                  </a:solidFill>
                  <a:latin typeface="Quicksand Bold"/>
                  <a:ea typeface="Quicksand Bold"/>
                  <a:cs typeface="Quicksand Bold"/>
                  <a:sym typeface="Quicksand Bold"/>
                </a:rPr>
                <a:t>Feature (4x5)</a:t>
              </a:r>
            </a:p>
          </p:txBody>
        </p:sp>
        <p:sp>
          <p:nvSpPr>
            <p:cNvPr name="TextBox 13" id="13"/>
            <p:cNvSpPr txBox="true"/>
            <p:nvPr/>
          </p:nvSpPr>
          <p:spPr>
            <a:xfrm rot="0">
              <a:off x="5892618" y="5002032"/>
              <a:ext cx="2997529" cy="573961"/>
            </a:xfrm>
            <a:prstGeom prst="rect">
              <a:avLst/>
            </a:prstGeom>
          </p:spPr>
          <p:txBody>
            <a:bodyPr anchor="t" rtlCol="false" tIns="0" lIns="0" bIns="0" rIns="0">
              <a:spAutoFit/>
            </a:bodyPr>
            <a:lstStyle/>
            <a:p>
              <a:pPr algn="just">
                <a:lnSpc>
                  <a:spcPts val="3563"/>
                </a:lnSpc>
              </a:pPr>
              <a:r>
                <a:rPr lang="en-US" b="true" sz="2741">
                  <a:solidFill>
                    <a:srgbClr val="323232"/>
                  </a:solidFill>
                  <a:latin typeface="Quicksand Bold"/>
                  <a:ea typeface="Quicksand Bold"/>
                  <a:cs typeface="Quicksand Bold"/>
                  <a:sym typeface="Quicksand Bold"/>
                </a:rPr>
                <a:t>Weight (5x6)</a:t>
              </a:r>
            </a:p>
          </p:txBody>
        </p:sp>
        <p:sp>
          <p:nvSpPr>
            <p:cNvPr name="TextBox 14" id="14"/>
            <p:cNvSpPr txBox="true"/>
            <p:nvPr/>
          </p:nvSpPr>
          <p:spPr>
            <a:xfrm rot="0">
              <a:off x="12127871" y="5002032"/>
              <a:ext cx="2027479" cy="573961"/>
            </a:xfrm>
            <a:prstGeom prst="rect">
              <a:avLst/>
            </a:prstGeom>
          </p:spPr>
          <p:txBody>
            <a:bodyPr anchor="t" rtlCol="false" tIns="0" lIns="0" bIns="0" rIns="0">
              <a:spAutoFit/>
            </a:bodyPr>
            <a:lstStyle/>
            <a:p>
              <a:pPr algn="just">
                <a:lnSpc>
                  <a:spcPts val="3563"/>
                </a:lnSpc>
              </a:pPr>
              <a:r>
                <a:rPr lang="en-US" b="true" sz="2741">
                  <a:solidFill>
                    <a:srgbClr val="323232"/>
                  </a:solidFill>
                  <a:latin typeface="Quicksand Bold"/>
                  <a:ea typeface="Quicksand Bold"/>
                  <a:cs typeface="Quicksand Bold"/>
                  <a:sym typeface="Quicksand Bold"/>
                </a:rPr>
                <a:t>WH (4x6)</a:t>
              </a:r>
            </a:p>
          </p:txBody>
        </p:sp>
      </p:grpSp>
      <p:sp>
        <p:nvSpPr>
          <p:cNvPr name="Freeform 15" id="15"/>
          <p:cNvSpPr/>
          <p:nvPr/>
        </p:nvSpPr>
        <p:spPr>
          <a:xfrm flipH="false" flipV="false" rot="0">
            <a:off x="6577681" y="6482376"/>
            <a:ext cx="6479130" cy="1988017"/>
          </a:xfrm>
          <a:custGeom>
            <a:avLst/>
            <a:gdLst/>
            <a:ahLst/>
            <a:cxnLst/>
            <a:rect r="r" b="b" t="t" l="l"/>
            <a:pathLst>
              <a:path h="1988017" w="6479130">
                <a:moveTo>
                  <a:pt x="0" y="0"/>
                </a:moveTo>
                <a:lnTo>
                  <a:pt x="6479129" y="0"/>
                </a:lnTo>
                <a:lnTo>
                  <a:pt x="6479129" y="1988018"/>
                </a:lnTo>
                <a:lnTo>
                  <a:pt x="0" y="1988018"/>
                </a:lnTo>
                <a:lnTo>
                  <a:pt x="0" y="0"/>
                </a:lnTo>
                <a:close/>
              </a:path>
            </a:pathLst>
          </a:custGeom>
          <a:blipFill>
            <a:blip r:embed="rId4"/>
            <a:stretch>
              <a:fillRect l="0" t="0" r="0" b="0"/>
            </a:stretch>
          </a:blipFill>
        </p:spPr>
      </p:sp>
      <p:sp>
        <p:nvSpPr>
          <p:cNvPr name="Freeform 16" id="16"/>
          <p:cNvSpPr/>
          <p:nvPr/>
        </p:nvSpPr>
        <p:spPr>
          <a:xfrm flipH="false" flipV="false" rot="0">
            <a:off x="6687323" y="8335972"/>
            <a:ext cx="4782695" cy="860885"/>
          </a:xfrm>
          <a:custGeom>
            <a:avLst/>
            <a:gdLst/>
            <a:ahLst/>
            <a:cxnLst/>
            <a:rect r="r" b="b" t="t" l="l"/>
            <a:pathLst>
              <a:path h="860885" w="4782695">
                <a:moveTo>
                  <a:pt x="0" y="0"/>
                </a:moveTo>
                <a:lnTo>
                  <a:pt x="4782695" y="0"/>
                </a:lnTo>
                <a:lnTo>
                  <a:pt x="4782695" y="860885"/>
                </a:lnTo>
                <a:lnTo>
                  <a:pt x="0" y="860885"/>
                </a:lnTo>
                <a:lnTo>
                  <a:pt x="0" y="0"/>
                </a:lnTo>
                <a:close/>
              </a:path>
            </a:pathLst>
          </a:custGeom>
          <a:blipFill>
            <a:blip r:embed="rId5"/>
            <a:stretch>
              <a:fillRect l="0" t="0" r="0" b="0"/>
            </a:stretch>
          </a:blipFill>
        </p:spPr>
      </p:sp>
      <p:sp>
        <p:nvSpPr>
          <p:cNvPr name="TextBox 17" id="17"/>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8" id="18"/>
          <p:cNvSpPr txBox="true"/>
          <p:nvPr/>
        </p:nvSpPr>
        <p:spPr>
          <a:xfrm rot="0">
            <a:off x="1028747" y="742652"/>
            <a:ext cx="5675944" cy="928782"/>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SPMM Simulation</a:t>
            </a:r>
          </a:p>
        </p:txBody>
      </p:sp>
      <p:sp>
        <p:nvSpPr>
          <p:cNvPr name="TextBox 19" id="19"/>
          <p:cNvSpPr txBox="true"/>
          <p:nvPr/>
        </p:nvSpPr>
        <p:spPr>
          <a:xfrm rot="0">
            <a:off x="5250285" y="6769541"/>
            <a:ext cx="1403643" cy="476250"/>
          </a:xfrm>
          <a:prstGeom prst="rect">
            <a:avLst/>
          </a:prstGeom>
        </p:spPr>
        <p:txBody>
          <a:bodyPr anchor="t" rtlCol="false" tIns="0" lIns="0" bIns="0" rIns="0">
            <a:spAutoFit/>
          </a:bodyPr>
          <a:lstStyle/>
          <a:p>
            <a:pPr algn="r">
              <a:lnSpc>
                <a:spcPts val="3899"/>
              </a:lnSpc>
            </a:pPr>
            <a:r>
              <a:rPr lang="en-US" b="true" sz="2999">
                <a:solidFill>
                  <a:srgbClr val="323232"/>
                </a:solidFill>
                <a:latin typeface="Quicksand Bold"/>
                <a:ea typeface="Quicksand Bold"/>
                <a:cs typeface="Quicksand Bold"/>
                <a:sym typeface="Quicksand Bold"/>
              </a:rPr>
              <a:t>col_idx</a:t>
            </a:r>
          </a:p>
        </p:txBody>
      </p:sp>
      <p:sp>
        <p:nvSpPr>
          <p:cNvPr name="TextBox 20" id="20"/>
          <p:cNvSpPr txBox="true"/>
          <p:nvPr/>
        </p:nvSpPr>
        <p:spPr>
          <a:xfrm rot="0">
            <a:off x="5240713" y="7593022"/>
            <a:ext cx="1403643" cy="476250"/>
          </a:xfrm>
          <a:prstGeom prst="rect">
            <a:avLst/>
          </a:prstGeom>
        </p:spPr>
        <p:txBody>
          <a:bodyPr anchor="t" rtlCol="false" tIns="0" lIns="0" bIns="0" rIns="0">
            <a:spAutoFit/>
          </a:bodyPr>
          <a:lstStyle/>
          <a:p>
            <a:pPr algn="r">
              <a:lnSpc>
                <a:spcPts val="3899"/>
              </a:lnSpc>
            </a:pPr>
            <a:r>
              <a:rPr lang="en-US" b="true" sz="2999">
                <a:solidFill>
                  <a:srgbClr val="323232"/>
                </a:solidFill>
                <a:latin typeface="Quicksand Bold"/>
                <a:ea typeface="Quicksand Bold"/>
                <a:cs typeface="Quicksand Bold"/>
                <a:sym typeface="Quicksand Bold"/>
              </a:rPr>
              <a:t>value</a:t>
            </a:r>
          </a:p>
        </p:txBody>
      </p:sp>
      <p:sp>
        <p:nvSpPr>
          <p:cNvPr name="TextBox 21" id="21"/>
          <p:cNvSpPr txBox="true"/>
          <p:nvPr/>
        </p:nvSpPr>
        <p:spPr>
          <a:xfrm rot="0">
            <a:off x="4717094" y="8499714"/>
            <a:ext cx="1936834" cy="495300"/>
          </a:xfrm>
          <a:prstGeom prst="rect">
            <a:avLst/>
          </a:prstGeom>
        </p:spPr>
        <p:txBody>
          <a:bodyPr anchor="t" rtlCol="false" tIns="0" lIns="0" bIns="0" rIns="0">
            <a:spAutoFit/>
          </a:bodyPr>
          <a:lstStyle/>
          <a:p>
            <a:pPr algn="r">
              <a:lnSpc>
                <a:spcPts val="3900"/>
              </a:lnSpc>
            </a:pPr>
            <a:r>
              <a:rPr lang="en-US" b="true" sz="3000">
                <a:solidFill>
                  <a:srgbClr val="323232"/>
                </a:solidFill>
                <a:latin typeface="Quicksand Bold"/>
                <a:ea typeface="Quicksand Bold"/>
                <a:cs typeface="Quicksand Bold"/>
                <a:sym typeface="Quicksand Bold"/>
              </a:rPr>
              <a:t>node_info</a:t>
            </a:r>
          </a:p>
        </p:txBody>
      </p:sp>
      <p:sp>
        <p:nvSpPr>
          <p:cNvPr name="AutoShape 22" id="22"/>
          <p:cNvSpPr/>
          <p:nvPr/>
        </p:nvSpPr>
        <p:spPr>
          <a:xfrm flipH="true" flipV="true">
            <a:off x="17230417" y="4220472"/>
            <a:ext cx="308" cy="1846056"/>
          </a:xfrm>
          <a:prstGeom prst="line">
            <a:avLst/>
          </a:prstGeom>
          <a:ln cap="flat" w="57150">
            <a:solidFill>
              <a:srgbClr val="CFDDE6"/>
            </a:solidFill>
            <a:prstDash val="solid"/>
            <a:headEnd type="oval" len="lg" w="lg"/>
            <a:tailEnd type="oval" len="lg" w="lg"/>
          </a:ln>
        </p:spPr>
      </p:sp>
      <p:sp>
        <p:nvSpPr>
          <p:cNvPr name="AutoShape 23" id="23"/>
          <p:cNvSpPr/>
          <p:nvPr/>
        </p:nvSpPr>
        <p:spPr>
          <a:xfrm flipH="true" flipV="true">
            <a:off x="1057322" y="4124689"/>
            <a:ext cx="308" cy="1846056"/>
          </a:xfrm>
          <a:prstGeom prst="line">
            <a:avLst/>
          </a:prstGeom>
          <a:ln cap="flat" w="57150">
            <a:solidFill>
              <a:srgbClr val="CFDDE6"/>
            </a:solidFill>
            <a:prstDash val="solid"/>
            <a:headEnd type="oval" len="lg" w="lg"/>
            <a:tailEnd type="oval" len="lg" w="lg"/>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35641"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28</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363351" y="4093911"/>
            <a:ext cx="4176976" cy="3952464"/>
          </a:xfrm>
          <a:custGeom>
            <a:avLst/>
            <a:gdLst/>
            <a:ahLst/>
            <a:cxnLst/>
            <a:rect r="r" b="b" t="t" l="l"/>
            <a:pathLst>
              <a:path h="3952464" w="4176976">
                <a:moveTo>
                  <a:pt x="0" y="0"/>
                </a:moveTo>
                <a:lnTo>
                  <a:pt x="4176976" y="0"/>
                </a:lnTo>
                <a:lnTo>
                  <a:pt x="4176976" y="3952463"/>
                </a:lnTo>
                <a:lnTo>
                  <a:pt x="0" y="3952463"/>
                </a:lnTo>
                <a:lnTo>
                  <a:pt x="0" y="0"/>
                </a:lnTo>
                <a:close/>
              </a:path>
            </a:pathLst>
          </a:custGeom>
          <a:blipFill>
            <a:blip r:embed="rId3"/>
            <a:stretch>
              <a:fillRect l="0" t="0" r="0" b="0"/>
            </a:stretch>
          </a:blipFill>
        </p:spPr>
      </p:sp>
      <p:sp>
        <p:nvSpPr>
          <p:cNvPr name="Freeform 11" id="11"/>
          <p:cNvSpPr/>
          <p:nvPr/>
        </p:nvSpPr>
        <p:spPr>
          <a:xfrm flipH="false" flipV="false" rot="0">
            <a:off x="4619077" y="2355681"/>
            <a:ext cx="12533227" cy="6376279"/>
          </a:xfrm>
          <a:custGeom>
            <a:avLst/>
            <a:gdLst/>
            <a:ahLst/>
            <a:cxnLst/>
            <a:rect r="r" b="b" t="t" l="l"/>
            <a:pathLst>
              <a:path h="6376279" w="12533227">
                <a:moveTo>
                  <a:pt x="0" y="0"/>
                </a:moveTo>
                <a:lnTo>
                  <a:pt x="12533227" y="0"/>
                </a:lnTo>
                <a:lnTo>
                  <a:pt x="12533227" y="6376279"/>
                </a:lnTo>
                <a:lnTo>
                  <a:pt x="0" y="6376279"/>
                </a:lnTo>
                <a:lnTo>
                  <a:pt x="0" y="0"/>
                </a:lnTo>
                <a:close/>
              </a:path>
            </a:pathLst>
          </a:custGeom>
          <a:blipFill>
            <a:blip r:embed="rId4"/>
            <a:stretch>
              <a:fillRect l="0" t="0" r="0" b="0"/>
            </a:stretch>
          </a:blipFill>
        </p:spPr>
      </p:sp>
      <p:sp>
        <p:nvSpPr>
          <p:cNvPr name="TextBox 12" id="12"/>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3" id="13"/>
          <p:cNvSpPr txBox="true"/>
          <p:nvPr/>
        </p:nvSpPr>
        <p:spPr>
          <a:xfrm rot="0">
            <a:off x="1028700" y="742652"/>
            <a:ext cx="5675944" cy="928782"/>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SPMM Simulation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sp>
        <p:nvSpPr>
          <p:cNvPr name="AutoShape 13" id="13"/>
          <p:cNvSpPr/>
          <p:nvPr/>
        </p:nvSpPr>
        <p:spPr>
          <a:xfrm flipV="true">
            <a:off x="2111082" y="3433204"/>
            <a:ext cx="14064691" cy="0"/>
          </a:xfrm>
          <a:prstGeom prst="line">
            <a:avLst/>
          </a:prstGeom>
          <a:ln cap="flat" w="57150">
            <a:solidFill>
              <a:srgbClr val="CFDDE6"/>
            </a:solidFill>
            <a:prstDash val="solid"/>
            <a:headEnd type="oval" len="lg" w="lg"/>
            <a:tailEnd type="oval" len="lg" w="lg"/>
          </a:ln>
        </p:spPr>
      </p:sp>
      <p:sp>
        <p:nvSpPr>
          <p:cNvPr name="TextBox 14" id="14"/>
          <p:cNvSpPr txBox="true"/>
          <p:nvPr/>
        </p:nvSpPr>
        <p:spPr>
          <a:xfrm rot="0">
            <a:off x="5814536" y="4509233"/>
            <a:ext cx="9133516" cy="1316158"/>
          </a:xfrm>
          <a:prstGeom prst="rect">
            <a:avLst/>
          </a:prstGeom>
        </p:spPr>
        <p:txBody>
          <a:bodyPr anchor="t" rtlCol="false" tIns="0" lIns="0" bIns="0" rIns="0">
            <a:spAutoFit/>
          </a:bodyPr>
          <a:lstStyle/>
          <a:p>
            <a:pPr algn="ctr">
              <a:lnSpc>
                <a:spcPts val="10230"/>
              </a:lnSpc>
            </a:pPr>
            <a:r>
              <a:rPr lang="en-US" sz="8974" b="true">
                <a:solidFill>
                  <a:srgbClr val="545454"/>
                </a:solidFill>
                <a:latin typeface="Quicksand Bold"/>
                <a:ea typeface="Quicksand Bold"/>
                <a:cs typeface="Quicksand Bold"/>
                <a:sym typeface="Quicksand Bold"/>
              </a:rPr>
              <a:t>Introduction</a:t>
            </a:r>
          </a:p>
        </p:txBody>
      </p:sp>
      <p:sp>
        <p:nvSpPr>
          <p:cNvPr name="TextBox 15" id="15"/>
          <p:cNvSpPr txBox="true"/>
          <p:nvPr/>
        </p:nvSpPr>
        <p:spPr>
          <a:xfrm rot="0">
            <a:off x="9029390"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a:t>
            </a:r>
          </a:p>
        </p:txBody>
      </p:sp>
      <p:sp>
        <p:nvSpPr>
          <p:cNvPr name="AutoShape 16" id="16"/>
          <p:cNvSpPr/>
          <p:nvPr/>
        </p:nvSpPr>
        <p:spPr>
          <a:xfrm>
            <a:off x="2111082" y="6854092"/>
            <a:ext cx="14064691" cy="0"/>
          </a:xfrm>
          <a:prstGeom prst="line">
            <a:avLst/>
          </a:prstGeom>
          <a:ln cap="flat" w="57150">
            <a:solidFill>
              <a:srgbClr val="CFDDE6"/>
            </a:solidFill>
            <a:prstDash val="solid"/>
            <a:headEnd type="oval" len="lg" w="lg"/>
            <a:tailEnd type="oval" len="lg" w="lg"/>
          </a:ln>
        </p:spPr>
      </p:sp>
      <p:sp>
        <p:nvSpPr>
          <p:cNvPr name="TextBox 17" id="17"/>
          <p:cNvSpPr txBox="true"/>
          <p:nvPr/>
        </p:nvSpPr>
        <p:spPr>
          <a:xfrm rot="0">
            <a:off x="2777125" y="4291624"/>
            <a:ext cx="1646511" cy="1534180"/>
          </a:xfrm>
          <a:prstGeom prst="rect">
            <a:avLst/>
          </a:prstGeom>
        </p:spPr>
        <p:txBody>
          <a:bodyPr anchor="t" rtlCol="false" tIns="0" lIns="0" bIns="0" rIns="0">
            <a:spAutoFit/>
          </a:bodyPr>
          <a:lstStyle/>
          <a:p>
            <a:pPr algn="ctr">
              <a:lnSpc>
                <a:spcPts val="12563"/>
              </a:lnSpc>
            </a:pPr>
            <a:r>
              <a:rPr lang="en-US" sz="8974" b="true">
                <a:solidFill>
                  <a:srgbClr val="57798A"/>
                </a:solidFill>
                <a:latin typeface="Quicksand Bold"/>
                <a:ea typeface="Quicksand Bold"/>
                <a:cs typeface="Quicksand Bold"/>
                <a:sym typeface="Quicksand Bold"/>
              </a:rPr>
              <a:t>01</a:t>
            </a:r>
          </a:p>
        </p:txBody>
      </p:sp>
      <p:grpSp>
        <p:nvGrpSpPr>
          <p:cNvPr name="Group 18" id="18"/>
          <p:cNvGrpSpPr/>
          <p:nvPr/>
        </p:nvGrpSpPr>
        <p:grpSpPr>
          <a:xfrm rot="0">
            <a:off x="4784921" y="4809335"/>
            <a:ext cx="668329" cy="6683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0" id="20"/>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15248580" y="4809335"/>
            <a:ext cx="668329" cy="6683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3" id="23"/>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a:off x="1002518" y="3813886"/>
            <a:ext cx="1224" cy="2659183"/>
          </a:xfrm>
          <a:prstGeom prst="line">
            <a:avLst/>
          </a:prstGeom>
          <a:ln cap="flat" w="47625">
            <a:solidFill>
              <a:srgbClr val="CFDDE6"/>
            </a:solidFill>
            <a:prstDash val="solid"/>
            <a:headEnd type="oval" len="lg" w="lg"/>
            <a:tailEnd type="oval" len="lg" w="lg"/>
          </a:ln>
        </p:spPr>
      </p:sp>
      <p:sp>
        <p:nvSpPr>
          <p:cNvPr name="AutoShape 25" id="25"/>
          <p:cNvSpPr/>
          <p:nvPr/>
        </p:nvSpPr>
        <p:spPr>
          <a:xfrm>
            <a:off x="17234263" y="3813897"/>
            <a:ext cx="1224" cy="2659183"/>
          </a:xfrm>
          <a:prstGeom prst="line">
            <a:avLst/>
          </a:prstGeom>
          <a:ln cap="flat" w="47625">
            <a:solidFill>
              <a:srgbClr val="CFDDE6"/>
            </a:solidFill>
            <a:prstDash val="solid"/>
            <a:headEnd type="oval" len="lg" w="lg"/>
            <a:tailEnd type="oval" len="lg" w="lg"/>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32760"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29</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2595399" y="2050411"/>
            <a:ext cx="12219610" cy="6186177"/>
          </a:xfrm>
          <a:custGeom>
            <a:avLst/>
            <a:gdLst/>
            <a:ahLst/>
            <a:cxnLst/>
            <a:rect r="r" b="b" t="t" l="l"/>
            <a:pathLst>
              <a:path h="6186177" w="12219610">
                <a:moveTo>
                  <a:pt x="0" y="0"/>
                </a:moveTo>
                <a:lnTo>
                  <a:pt x="12219610" y="0"/>
                </a:lnTo>
                <a:lnTo>
                  <a:pt x="12219610" y="6186178"/>
                </a:lnTo>
                <a:lnTo>
                  <a:pt x="0" y="6186178"/>
                </a:lnTo>
                <a:lnTo>
                  <a:pt x="0" y="0"/>
                </a:lnTo>
                <a:close/>
              </a:path>
            </a:pathLst>
          </a:custGeom>
          <a:blipFill>
            <a:blip r:embed="rId3"/>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00" y="742652"/>
            <a:ext cx="5675944" cy="928782"/>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SPMM Simulation</a:t>
            </a:r>
          </a:p>
        </p:txBody>
      </p:sp>
      <p:sp>
        <p:nvSpPr>
          <p:cNvPr name="TextBox 13" id="13"/>
          <p:cNvSpPr txBox="true"/>
          <p:nvPr/>
        </p:nvSpPr>
        <p:spPr>
          <a:xfrm rot="0">
            <a:off x="5163115" y="8332100"/>
            <a:ext cx="7845921"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323232"/>
                </a:solidFill>
                <a:latin typeface="Quicksand Bold"/>
                <a:ea typeface="Quicksand Bold"/>
                <a:cs typeface="Quicksand Bold"/>
                <a:sym typeface="Quicksand Bold"/>
              </a:rPr>
              <a:t>Calculation operation in one SP-PE module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30878"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30</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AutoShape 10" id="10"/>
          <p:cNvSpPr/>
          <p:nvPr/>
        </p:nvSpPr>
        <p:spPr>
          <a:xfrm flipH="true" flipV="true">
            <a:off x="9144000" y="7111031"/>
            <a:ext cx="308" cy="1846056"/>
          </a:xfrm>
          <a:prstGeom prst="line">
            <a:avLst/>
          </a:prstGeom>
          <a:ln cap="flat" w="57150">
            <a:solidFill>
              <a:srgbClr val="CFDDE6"/>
            </a:solidFill>
            <a:prstDash val="solid"/>
            <a:headEnd type="oval" len="lg" w="lg"/>
            <a:tailEnd type="oval" len="lg" w="lg"/>
          </a:ln>
        </p:spPr>
      </p:sp>
      <p:sp>
        <p:nvSpPr>
          <p:cNvPr name="Freeform 11" id="11"/>
          <p:cNvSpPr/>
          <p:nvPr/>
        </p:nvSpPr>
        <p:spPr>
          <a:xfrm flipH="false" flipV="false" rot="0">
            <a:off x="11062551" y="3396861"/>
            <a:ext cx="4341630" cy="4168486"/>
          </a:xfrm>
          <a:custGeom>
            <a:avLst/>
            <a:gdLst/>
            <a:ahLst/>
            <a:cxnLst/>
            <a:rect r="r" b="b" t="t" l="l"/>
            <a:pathLst>
              <a:path h="4168486" w="4341630">
                <a:moveTo>
                  <a:pt x="0" y="0"/>
                </a:moveTo>
                <a:lnTo>
                  <a:pt x="4341631" y="0"/>
                </a:lnTo>
                <a:lnTo>
                  <a:pt x="4341631" y="4168486"/>
                </a:lnTo>
                <a:lnTo>
                  <a:pt x="0" y="4168486"/>
                </a:lnTo>
                <a:lnTo>
                  <a:pt x="0" y="0"/>
                </a:lnTo>
                <a:close/>
              </a:path>
            </a:pathLst>
          </a:custGeom>
          <a:blipFill>
            <a:blip r:embed="rId3"/>
            <a:stretch>
              <a:fillRect l="-7100" t="0" r="-6353" b="-7784"/>
            </a:stretch>
          </a:blipFill>
          <a:ln w="38100" cap="rnd">
            <a:solidFill>
              <a:srgbClr val="8CADBC"/>
            </a:solidFill>
            <a:prstDash val="solid"/>
            <a:round/>
          </a:ln>
        </p:spPr>
      </p:sp>
      <p:sp>
        <p:nvSpPr>
          <p:cNvPr name="Freeform 12" id="12"/>
          <p:cNvSpPr/>
          <p:nvPr/>
        </p:nvSpPr>
        <p:spPr>
          <a:xfrm flipH="false" flipV="false" rot="0">
            <a:off x="2662930" y="3399997"/>
            <a:ext cx="4566545" cy="4165350"/>
          </a:xfrm>
          <a:custGeom>
            <a:avLst/>
            <a:gdLst/>
            <a:ahLst/>
            <a:cxnLst/>
            <a:rect r="r" b="b" t="t" l="l"/>
            <a:pathLst>
              <a:path h="4165350" w="4566545">
                <a:moveTo>
                  <a:pt x="0" y="0"/>
                </a:moveTo>
                <a:lnTo>
                  <a:pt x="4566545" y="0"/>
                </a:lnTo>
                <a:lnTo>
                  <a:pt x="4566545" y="4165350"/>
                </a:lnTo>
                <a:lnTo>
                  <a:pt x="0" y="4165350"/>
                </a:lnTo>
                <a:lnTo>
                  <a:pt x="0" y="0"/>
                </a:lnTo>
                <a:close/>
              </a:path>
            </a:pathLst>
          </a:custGeom>
          <a:blipFill>
            <a:blip r:embed="rId4"/>
            <a:stretch>
              <a:fillRect l="0" t="-6250" r="0" b="-6250"/>
            </a:stretch>
          </a:blipFill>
          <a:ln w="38100" cap="rnd">
            <a:solidFill>
              <a:srgbClr val="8CADBC"/>
            </a:solidFill>
            <a:prstDash val="solid"/>
            <a:round/>
          </a:ln>
        </p:spPr>
      </p:sp>
      <p:sp>
        <p:nvSpPr>
          <p:cNvPr name="TextBox 13" id="13"/>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4" id="14"/>
          <p:cNvSpPr txBox="true"/>
          <p:nvPr/>
        </p:nvSpPr>
        <p:spPr>
          <a:xfrm rot="0">
            <a:off x="817767" y="742670"/>
            <a:ext cx="4970115" cy="928745"/>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Model Training</a:t>
            </a:r>
          </a:p>
        </p:txBody>
      </p:sp>
      <p:sp>
        <p:nvSpPr>
          <p:cNvPr name="TextBox 15" id="15"/>
          <p:cNvSpPr txBox="true"/>
          <p:nvPr/>
        </p:nvSpPr>
        <p:spPr>
          <a:xfrm rot="0">
            <a:off x="11620808" y="8031029"/>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3-D Visualization</a:t>
            </a:r>
          </a:p>
        </p:txBody>
      </p:sp>
      <p:sp>
        <p:nvSpPr>
          <p:cNvPr name="TextBox 16" id="16"/>
          <p:cNvSpPr txBox="true"/>
          <p:nvPr/>
        </p:nvSpPr>
        <p:spPr>
          <a:xfrm rot="0">
            <a:off x="817767" y="1869159"/>
            <a:ext cx="8552176" cy="476250"/>
          </a:xfrm>
          <a:prstGeom prst="rect">
            <a:avLst/>
          </a:prstGeom>
        </p:spPr>
        <p:txBody>
          <a:bodyPr anchor="t" rtlCol="false" tIns="0" lIns="0" bIns="0" rIns="0">
            <a:spAutoFit/>
          </a:bodyPr>
          <a:lstStyle/>
          <a:p>
            <a:pPr algn="just">
              <a:lnSpc>
                <a:spcPts val="3899"/>
              </a:lnSpc>
            </a:pPr>
            <a:r>
              <a:rPr lang="en-US" b="true" sz="2999">
                <a:solidFill>
                  <a:srgbClr val="000000"/>
                </a:solidFill>
                <a:latin typeface="Quicksand Bold"/>
                <a:ea typeface="Quicksand Bold"/>
                <a:cs typeface="Quicksand Bold"/>
                <a:sym typeface="Quicksand Bold"/>
              </a:rPr>
              <a:t>Visualize Cora Dataset </a:t>
            </a:r>
            <a:r>
              <a:rPr lang="en-US" b="true" sz="2999">
                <a:solidFill>
                  <a:srgbClr val="FF5757"/>
                </a:solidFill>
                <a:latin typeface="Quicksand Bold"/>
                <a:ea typeface="Quicksand Bold"/>
                <a:cs typeface="Quicksand Bold"/>
                <a:sym typeface="Quicksand Bold"/>
              </a:rPr>
              <a:t>(Without Training)</a:t>
            </a:r>
          </a:p>
        </p:txBody>
      </p:sp>
      <p:sp>
        <p:nvSpPr>
          <p:cNvPr name="TextBox 17" id="17"/>
          <p:cNvSpPr txBox="true"/>
          <p:nvPr/>
        </p:nvSpPr>
        <p:spPr>
          <a:xfrm rot="0">
            <a:off x="3333644" y="8031029"/>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2-D Visualization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46348"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31</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AutoShape 10" id="10"/>
          <p:cNvSpPr/>
          <p:nvPr/>
        </p:nvSpPr>
        <p:spPr>
          <a:xfrm flipH="true" flipV="true">
            <a:off x="9144000" y="7111031"/>
            <a:ext cx="308" cy="1846056"/>
          </a:xfrm>
          <a:prstGeom prst="line">
            <a:avLst/>
          </a:prstGeom>
          <a:ln cap="flat" w="57150">
            <a:solidFill>
              <a:srgbClr val="CFDDE6"/>
            </a:solidFill>
            <a:prstDash val="solid"/>
            <a:headEnd type="oval" len="lg" w="lg"/>
            <a:tailEnd type="oval" len="lg" w="lg"/>
          </a:ln>
        </p:spPr>
      </p:sp>
      <p:sp>
        <p:nvSpPr>
          <p:cNvPr name="Freeform 11" id="11"/>
          <p:cNvSpPr/>
          <p:nvPr/>
        </p:nvSpPr>
        <p:spPr>
          <a:xfrm flipH="false" flipV="false" rot="0">
            <a:off x="6654100" y="4584734"/>
            <a:ext cx="4953099" cy="1297486"/>
          </a:xfrm>
          <a:custGeom>
            <a:avLst/>
            <a:gdLst/>
            <a:ahLst/>
            <a:cxnLst/>
            <a:rect r="r" b="b" t="t" l="l"/>
            <a:pathLst>
              <a:path h="1297486" w="4953099">
                <a:moveTo>
                  <a:pt x="0" y="0"/>
                </a:moveTo>
                <a:lnTo>
                  <a:pt x="4953098" y="0"/>
                </a:lnTo>
                <a:lnTo>
                  <a:pt x="4953098" y="1297486"/>
                </a:lnTo>
                <a:lnTo>
                  <a:pt x="0" y="1297486"/>
                </a:lnTo>
                <a:lnTo>
                  <a:pt x="0" y="0"/>
                </a:lnTo>
                <a:close/>
              </a:path>
            </a:pathLst>
          </a:custGeom>
          <a:blipFill>
            <a:blip r:embed="rId3"/>
            <a:stretch>
              <a:fillRect l="-16643" t="0" r="-43730" b="0"/>
            </a:stretch>
          </a:blipFill>
          <a:ln w="38100" cap="rnd">
            <a:solidFill>
              <a:srgbClr val="57798A"/>
            </a:solidFill>
            <a:prstDash val="solid"/>
            <a:round/>
          </a:ln>
        </p:spPr>
      </p:sp>
      <p:sp>
        <p:nvSpPr>
          <p:cNvPr name="Freeform 12" id="12"/>
          <p:cNvSpPr/>
          <p:nvPr/>
        </p:nvSpPr>
        <p:spPr>
          <a:xfrm flipH="false" flipV="false" rot="0">
            <a:off x="1853491" y="3234085"/>
            <a:ext cx="3919963" cy="4036885"/>
          </a:xfrm>
          <a:custGeom>
            <a:avLst/>
            <a:gdLst/>
            <a:ahLst/>
            <a:cxnLst/>
            <a:rect r="r" b="b" t="t" l="l"/>
            <a:pathLst>
              <a:path h="4036885" w="3919963">
                <a:moveTo>
                  <a:pt x="0" y="0"/>
                </a:moveTo>
                <a:lnTo>
                  <a:pt x="3919963" y="0"/>
                </a:lnTo>
                <a:lnTo>
                  <a:pt x="3919963" y="4036885"/>
                </a:lnTo>
                <a:lnTo>
                  <a:pt x="0" y="4036885"/>
                </a:lnTo>
                <a:lnTo>
                  <a:pt x="0" y="0"/>
                </a:lnTo>
                <a:close/>
              </a:path>
            </a:pathLst>
          </a:custGeom>
          <a:blipFill>
            <a:blip r:embed="rId4"/>
            <a:stretch>
              <a:fillRect l="0" t="0" r="0" b="0"/>
            </a:stretch>
          </a:blipFill>
          <a:ln w="38100" cap="rnd">
            <a:solidFill>
              <a:srgbClr val="57798A"/>
            </a:solidFill>
            <a:prstDash val="solid"/>
            <a:round/>
          </a:ln>
        </p:spPr>
      </p:sp>
      <p:sp>
        <p:nvSpPr>
          <p:cNvPr name="Freeform 13" id="13"/>
          <p:cNvSpPr/>
          <p:nvPr/>
        </p:nvSpPr>
        <p:spPr>
          <a:xfrm flipH="false" flipV="false" rot="0">
            <a:off x="12483498" y="3686228"/>
            <a:ext cx="4787071" cy="3094500"/>
          </a:xfrm>
          <a:custGeom>
            <a:avLst/>
            <a:gdLst/>
            <a:ahLst/>
            <a:cxnLst/>
            <a:rect r="r" b="b" t="t" l="l"/>
            <a:pathLst>
              <a:path h="3094500" w="4787071">
                <a:moveTo>
                  <a:pt x="0" y="0"/>
                </a:moveTo>
                <a:lnTo>
                  <a:pt x="4787072" y="0"/>
                </a:lnTo>
                <a:lnTo>
                  <a:pt x="4787072" y="3094499"/>
                </a:lnTo>
                <a:lnTo>
                  <a:pt x="0" y="3094499"/>
                </a:lnTo>
                <a:lnTo>
                  <a:pt x="0" y="0"/>
                </a:lnTo>
                <a:close/>
              </a:path>
            </a:pathLst>
          </a:custGeom>
          <a:blipFill>
            <a:blip r:embed="rId5"/>
            <a:stretch>
              <a:fillRect l="0" t="0" r="0" b="0"/>
            </a:stretch>
          </a:blipFill>
          <a:ln w="38100" cap="rnd">
            <a:solidFill>
              <a:srgbClr val="57798A"/>
            </a:solidFill>
            <a:prstDash val="solid"/>
            <a:round/>
          </a:ln>
        </p:spPr>
      </p:sp>
      <p:sp>
        <p:nvSpPr>
          <p:cNvPr name="AutoShape 14" id="14"/>
          <p:cNvSpPr/>
          <p:nvPr/>
        </p:nvSpPr>
        <p:spPr>
          <a:xfrm flipH="true" flipV="true">
            <a:off x="9726548" y="8957087"/>
            <a:ext cx="2756951" cy="0"/>
          </a:xfrm>
          <a:prstGeom prst="line">
            <a:avLst/>
          </a:prstGeom>
          <a:ln cap="flat" w="57150">
            <a:solidFill>
              <a:srgbClr val="CFDDE6"/>
            </a:solidFill>
            <a:prstDash val="solid"/>
            <a:headEnd type="oval" len="lg" w="lg"/>
            <a:tailEnd type="oval" len="lg" w="lg"/>
          </a:ln>
        </p:spPr>
      </p:sp>
      <p:sp>
        <p:nvSpPr>
          <p:cNvPr name="AutoShape 15" id="15"/>
          <p:cNvSpPr/>
          <p:nvPr/>
        </p:nvSpPr>
        <p:spPr>
          <a:xfrm flipV="true">
            <a:off x="5787883" y="8957087"/>
            <a:ext cx="2744342" cy="0"/>
          </a:xfrm>
          <a:prstGeom prst="line">
            <a:avLst/>
          </a:prstGeom>
          <a:ln cap="flat" w="57150">
            <a:solidFill>
              <a:srgbClr val="CFDDE6"/>
            </a:solidFill>
            <a:prstDash val="solid"/>
            <a:headEnd type="oval" len="lg" w="lg"/>
            <a:tailEnd type="oval" len="lg" w="lg"/>
          </a:ln>
        </p:spPr>
      </p:sp>
      <p:grpSp>
        <p:nvGrpSpPr>
          <p:cNvPr name="Group 16" id="16"/>
          <p:cNvGrpSpPr/>
          <p:nvPr/>
        </p:nvGrpSpPr>
        <p:grpSpPr>
          <a:xfrm rot="0">
            <a:off x="8019835" y="3096694"/>
            <a:ext cx="2193693" cy="736755"/>
            <a:chOff x="0" y="0"/>
            <a:chExt cx="577763" cy="194043"/>
          </a:xfrm>
        </p:grpSpPr>
        <p:sp>
          <p:nvSpPr>
            <p:cNvPr name="Freeform 17" id="17"/>
            <p:cNvSpPr/>
            <p:nvPr/>
          </p:nvSpPr>
          <p:spPr>
            <a:xfrm flipH="false" flipV="false" rot="0">
              <a:off x="0" y="0"/>
              <a:ext cx="577763" cy="194043"/>
            </a:xfrm>
            <a:custGeom>
              <a:avLst/>
              <a:gdLst/>
              <a:ahLst/>
              <a:cxnLst/>
              <a:rect r="r" b="b" t="t" l="l"/>
              <a:pathLst>
                <a:path h="194043" w="577763">
                  <a:moveTo>
                    <a:pt x="84700" y="0"/>
                  </a:moveTo>
                  <a:lnTo>
                    <a:pt x="493063" y="0"/>
                  </a:lnTo>
                  <a:cubicBezTo>
                    <a:pt x="515527" y="0"/>
                    <a:pt x="537070" y="8924"/>
                    <a:pt x="552955" y="24808"/>
                  </a:cubicBezTo>
                  <a:cubicBezTo>
                    <a:pt x="568839" y="40692"/>
                    <a:pt x="577763" y="62236"/>
                    <a:pt x="577763" y="84700"/>
                  </a:cubicBezTo>
                  <a:lnTo>
                    <a:pt x="577763" y="109342"/>
                  </a:lnTo>
                  <a:cubicBezTo>
                    <a:pt x="577763" y="131806"/>
                    <a:pt x="568839" y="153350"/>
                    <a:pt x="552955" y="169234"/>
                  </a:cubicBezTo>
                  <a:cubicBezTo>
                    <a:pt x="537070" y="185119"/>
                    <a:pt x="515527" y="194043"/>
                    <a:pt x="493063" y="194043"/>
                  </a:cubicBezTo>
                  <a:lnTo>
                    <a:pt x="84700" y="194043"/>
                  </a:lnTo>
                  <a:cubicBezTo>
                    <a:pt x="62236" y="194043"/>
                    <a:pt x="40692" y="185119"/>
                    <a:pt x="24808" y="169234"/>
                  </a:cubicBezTo>
                  <a:cubicBezTo>
                    <a:pt x="8924" y="153350"/>
                    <a:pt x="0" y="131806"/>
                    <a:pt x="0" y="109342"/>
                  </a:cubicBezTo>
                  <a:lnTo>
                    <a:pt x="0" y="84700"/>
                  </a:lnTo>
                  <a:cubicBezTo>
                    <a:pt x="0" y="62236"/>
                    <a:pt x="8924" y="40692"/>
                    <a:pt x="24808" y="24808"/>
                  </a:cubicBezTo>
                  <a:cubicBezTo>
                    <a:pt x="40692" y="8924"/>
                    <a:pt x="62236" y="0"/>
                    <a:pt x="84700" y="0"/>
                  </a:cubicBezTo>
                  <a:close/>
                </a:path>
              </a:pathLst>
            </a:custGeom>
            <a:solidFill>
              <a:srgbClr val="CFDDE6"/>
            </a:solidFill>
            <a:ln w="38100" cap="rnd">
              <a:solidFill>
                <a:srgbClr val="57798A"/>
              </a:solidFill>
              <a:prstDash val="dash"/>
              <a:round/>
            </a:ln>
          </p:spPr>
        </p:sp>
        <p:sp>
          <p:nvSpPr>
            <p:cNvPr name="TextBox 18" id="18"/>
            <p:cNvSpPr txBox="true"/>
            <p:nvPr/>
          </p:nvSpPr>
          <p:spPr>
            <a:xfrm>
              <a:off x="0" y="-47625"/>
              <a:ext cx="577763" cy="241668"/>
            </a:xfrm>
            <a:prstGeom prst="rect">
              <a:avLst/>
            </a:prstGeom>
          </p:spPr>
          <p:txBody>
            <a:bodyPr anchor="ctr" rtlCol="false" tIns="50800" lIns="50800" bIns="50800" rIns="50800"/>
            <a:lstStyle/>
            <a:p>
              <a:pPr algn="ctr">
                <a:lnSpc>
                  <a:spcPts val="3499"/>
                </a:lnSpc>
              </a:pPr>
              <a:r>
                <a:rPr lang="en-US" b="true" sz="2499">
                  <a:solidFill>
                    <a:srgbClr val="57798A"/>
                  </a:solidFill>
                  <a:latin typeface="Canva Sans Bold"/>
                  <a:ea typeface="Canva Sans Bold"/>
                  <a:cs typeface="Canva Sans Bold"/>
                  <a:sym typeface="Canva Sans Bold"/>
                </a:rPr>
                <a:t>82.5%</a:t>
              </a:r>
            </a:p>
          </p:txBody>
        </p:sp>
      </p:grpSp>
      <p:sp>
        <p:nvSpPr>
          <p:cNvPr name="TextBox 19" id="19"/>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20" id="20"/>
          <p:cNvSpPr txBox="true"/>
          <p:nvPr/>
        </p:nvSpPr>
        <p:spPr>
          <a:xfrm rot="0">
            <a:off x="817767" y="742670"/>
            <a:ext cx="4970115" cy="928745"/>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Model Training</a:t>
            </a:r>
          </a:p>
        </p:txBody>
      </p:sp>
      <p:sp>
        <p:nvSpPr>
          <p:cNvPr name="TextBox 21" id="21"/>
          <p:cNvSpPr txBox="true"/>
          <p:nvPr/>
        </p:nvSpPr>
        <p:spPr>
          <a:xfrm rot="0">
            <a:off x="13264476" y="7018557"/>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3-D Visualization</a:t>
            </a:r>
          </a:p>
        </p:txBody>
      </p:sp>
      <p:sp>
        <p:nvSpPr>
          <p:cNvPr name="TextBox 22" id="22"/>
          <p:cNvSpPr txBox="true"/>
          <p:nvPr/>
        </p:nvSpPr>
        <p:spPr>
          <a:xfrm rot="0">
            <a:off x="817767" y="1869159"/>
            <a:ext cx="10803041" cy="476250"/>
          </a:xfrm>
          <a:prstGeom prst="rect">
            <a:avLst/>
          </a:prstGeom>
        </p:spPr>
        <p:txBody>
          <a:bodyPr anchor="t" rtlCol="false" tIns="0" lIns="0" bIns="0" rIns="0">
            <a:spAutoFit/>
          </a:bodyPr>
          <a:lstStyle/>
          <a:p>
            <a:pPr algn="just">
              <a:lnSpc>
                <a:spcPts val="3899"/>
              </a:lnSpc>
            </a:pPr>
            <a:r>
              <a:rPr lang="en-US" b="true" sz="2999">
                <a:solidFill>
                  <a:srgbClr val="000000"/>
                </a:solidFill>
                <a:latin typeface="Quicksand Bold"/>
                <a:ea typeface="Quicksand Bold"/>
                <a:cs typeface="Quicksand Bold"/>
                <a:sym typeface="Quicksand Bold"/>
              </a:rPr>
              <a:t>Visualization </a:t>
            </a:r>
            <a:r>
              <a:rPr lang="en-US" b="true" sz="2999">
                <a:solidFill>
                  <a:srgbClr val="FF5757"/>
                </a:solidFill>
                <a:latin typeface="Quicksand Bold"/>
                <a:ea typeface="Quicksand Bold"/>
                <a:cs typeface="Quicksand Bold"/>
                <a:sym typeface="Quicksand Bold"/>
              </a:rPr>
              <a:t>(Training GAT Model + Without Quantization)</a:t>
            </a:r>
          </a:p>
        </p:txBody>
      </p:sp>
      <p:sp>
        <p:nvSpPr>
          <p:cNvPr name="TextBox 23" id="23"/>
          <p:cNvSpPr txBox="true"/>
          <p:nvPr/>
        </p:nvSpPr>
        <p:spPr>
          <a:xfrm rot="0">
            <a:off x="2200915" y="7466232"/>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2-D Visualization</a:t>
            </a:r>
          </a:p>
        </p:txBody>
      </p:sp>
      <p:sp>
        <p:nvSpPr>
          <p:cNvPr name="TextBox 24" id="24"/>
          <p:cNvSpPr txBox="true"/>
          <p:nvPr/>
        </p:nvSpPr>
        <p:spPr>
          <a:xfrm rot="0">
            <a:off x="7504123" y="6026656"/>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Accuracy</a:t>
            </a:r>
          </a:p>
        </p:txBody>
      </p:sp>
      <p:sp>
        <p:nvSpPr>
          <p:cNvPr name="AutoShape 25" id="25"/>
          <p:cNvSpPr/>
          <p:nvPr/>
        </p:nvSpPr>
        <p:spPr>
          <a:xfrm>
            <a:off x="9116681" y="3833450"/>
            <a:ext cx="13968" cy="751285"/>
          </a:xfrm>
          <a:prstGeom prst="line">
            <a:avLst/>
          </a:prstGeom>
          <a:ln cap="flat" w="38100">
            <a:solidFill>
              <a:srgbClr val="57798A"/>
            </a:solidFill>
            <a:prstDash val="sysDash"/>
            <a:headEnd type="none" len="sm" w="sm"/>
            <a:tailEnd type="none" len="sm" w="sm"/>
          </a:ln>
        </p:spPr>
      </p:sp>
      <p:sp>
        <p:nvSpPr>
          <p:cNvPr name="AutoShape 26" id="26"/>
          <p:cNvSpPr/>
          <p:nvPr/>
        </p:nvSpPr>
        <p:spPr>
          <a:xfrm flipV="true">
            <a:off x="11607198" y="5233477"/>
            <a:ext cx="876300" cy="0"/>
          </a:xfrm>
          <a:prstGeom prst="line">
            <a:avLst/>
          </a:prstGeom>
          <a:ln cap="flat" w="38100">
            <a:solidFill>
              <a:srgbClr val="57798A"/>
            </a:solidFill>
            <a:prstDash val="sysDash"/>
            <a:headEnd type="none" len="sm" w="sm"/>
            <a:tailEnd type="arrow" len="sm" w="med"/>
          </a:ln>
        </p:spPr>
      </p:sp>
      <p:sp>
        <p:nvSpPr>
          <p:cNvPr name="AutoShape 27" id="27"/>
          <p:cNvSpPr/>
          <p:nvPr/>
        </p:nvSpPr>
        <p:spPr>
          <a:xfrm flipH="true">
            <a:off x="5773454" y="5252527"/>
            <a:ext cx="880646" cy="0"/>
          </a:xfrm>
          <a:prstGeom prst="line">
            <a:avLst/>
          </a:prstGeom>
          <a:ln cap="flat" w="38100">
            <a:solidFill>
              <a:srgbClr val="57798A"/>
            </a:solidFill>
            <a:prstDash val="sysDash"/>
            <a:headEnd type="none" len="sm" w="sm"/>
            <a:tailEnd type="arrow" len="sm" w="med"/>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11373"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32</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1663953" y="3296724"/>
            <a:ext cx="3516945" cy="3590470"/>
          </a:xfrm>
          <a:custGeom>
            <a:avLst/>
            <a:gdLst/>
            <a:ahLst/>
            <a:cxnLst/>
            <a:rect r="r" b="b" t="t" l="l"/>
            <a:pathLst>
              <a:path h="3590470" w="3516945">
                <a:moveTo>
                  <a:pt x="0" y="0"/>
                </a:moveTo>
                <a:lnTo>
                  <a:pt x="3516945" y="0"/>
                </a:lnTo>
                <a:lnTo>
                  <a:pt x="3516945" y="3590470"/>
                </a:lnTo>
                <a:lnTo>
                  <a:pt x="0" y="3590470"/>
                </a:lnTo>
                <a:lnTo>
                  <a:pt x="0" y="0"/>
                </a:lnTo>
                <a:close/>
              </a:path>
            </a:pathLst>
          </a:custGeom>
          <a:blipFill>
            <a:blip r:embed="rId3"/>
            <a:stretch>
              <a:fillRect l="0" t="0" r="0" b="0"/>
            </a:stretch>
          </a:blipFill>
          <a:ln w="38100" cap="rnd">
            <a:solidFill>
              <a:srgbClr val="57798A"/>
            </a:solidFill>
            <a:prstDash val="solid"/>
            <a:round/>
          </a:ln>
        </p:spPr>
      </p:sp>
      <p:sp>
        <p:nvSpPr>
          <p:cNvPr name="Freeform 11" id="11"/>
          <p:cNvSpPr/>
          <p:nvPr/>
        </p:nvSpPr>
        <p:spPr>
          <a:xfrm flipH="false" flipV="false" rot="0">
            <a:off x="13056810" y="3639826"/>
            <a:ext cx="3920258" cy="3007347"/>
          </a:xfrm>
          <a:custGeom>
            <a:avLst/>
            <a:gdLst/>
            <a:ahLst/>
            <a:cxnLst/>
            <a:rect r="r" b="b" t="t" l="l"/>
            <a:pathLst>
              <a:path h="3007347" w="3920258">
                <a:moveTo>
                  <a:pt x="0" y="0"/>
                </a:moveTo>
                <a:lnTo>
                  <a:pt x="3920258" y="0"/>
                </a:lnTo>
                <a:lnTo>
                  <a:pt x="3920258" y="3007348"/>
                </a:lnTo>
                <a:lnTo>
                  <a:pt x="0" y="3007348"/>
                </a:lnTo>
                <a:lnTo>
                  <a:pt x="0" y="0"/>
                </a:lnTo>
                <a:close/>
              </a:path>
            </a:pathLst>
          </a:custGeom>
          <a:blipFill>
            <a:blip r:embed="rId4"/>
            <a:stretch>
              <a:fillRect l="-14339" t="-4085" r="-4924" b="-12351"/>
            </a:stretch>
          </a:blipFill>
          <a:ln w="38100" cap="rnd">
            <a:solidFill>
              <a:srgbClr val="57798A"/>
            </a:solidFill>
            <a:prstDash val="solid"/>
            <a:round/>
          </a:ln>
        </p:spPr>
      </p:sp>
      <p:sp>
        <p:nvSpPr>
          <p:cNvPr name="Freeform 12" id="12"/>
          <p:cNvSpPr/>
          <p:nvPr/>
        </p:nvSpPr>
        <p:spPr>
          <a:xfrm flipH="false" flipV="false" rot="0">
            <a:off x="6057198" y="4531753"/>
            <a:ext cx="6118967" cy="1223493"/>
          </a:xfrm>
          <a:custGeom>
            <a:avLst/>
            <a:gdLst/>
            <a:ahLst/>
            <a:cxnLst/>
            <a:rect r="r" b="b" t="t" l="l"/>
            <a:pathLst>
              <a:path h="1223493" w="6118967">
                <a:moveTo>
                  <a:pt x="0" y="0"/>
                </a:moveTo>
                <a:lnTo>
                  <a:pt x="6118967" y="0"/>
                </a:lnTo>
                <a:lnTo>
                  <a:pt x="6118967" y="1223494"/>
                </a:lnTo>
                <a:lnTo>
                  <a:pt x="0" y="1223494"/>
                </a:lnTo>
                <a:lnTo>
                  <a:pt x="0" y="0"/>
                </a:lnTo>
                <a:close/>
              </a:path>
            </a:pathLst>
          </a:custGeom>
          <a:blipFill>
            <a:blip r:embed="rId5"/>
            <a:stretch>
              <a:fillRect l="-11358" t="-68752" r="-30228" b="-15790"/>
            </a:stretch>
          </a:blipFill>
          <a:ln w="38100" cap="rnd">
            <a:solidFill>
              <a:srgbClr val="57798A"/>
            </a:solidFill>
            <a:prstDash val="solid"/>
            <a:round/>
          </a:ln>
        </p:spPr>
      </p:sp>
      <p:sp>
        <p:nvSpPr>
          <p:cNvPr name="TextBox 13" id="13"/>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4" id="14"/>
          <p:cNvSpPr txBox="true"/>
          <p:nvPr/>
        </p:nvSpPr>
        <p:spPr>
          <a:xfrm rot="0">
            <a:off x="817767" y="742670"/>
            <a:ext cx="4970115" cy="928745"/>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Model Training</a:t>
            </a:r>
          </a:p>
        </p:txBody>
      </p:sp>
      <p:sp>
        <p:nvSpPr>
          <p:cNvPr name="TextBox 15" id="15"/>
          <p:cNvSpPr txBox="true"/>
          <p:nvPr/>
        </p:nvSpPr>
        <p:spPr>
          <a:xfrm rot="0">
            <a:off x="13404381" y="6858619"/>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3-D Visualization</a:t>
            </a:r>
          </a:p>
        </p:txBody>
      </p:sp>
      <p:sp>
        <p:nvSpPr>
          <p:cNvPr name="TextBox 16" id="16"/>
          <p:cNvSpPr txBox="true"/>
          <p:nvPr/>
        </p:nvSpPr>
        <p:spPr>
          <a:xfrm rot="0">
            <a:off x="817767" y="1869159"/>
            <a:ext cx="10803041" cy="476250"/>
          </a:xfrm>
          <a:prstGeom prst="rect">
            <a:avLst/>
          </a:prstGeom>
        </p:spPr>
        <p:txBody>
          <a:bodyPr anchor="t" rtlCol="false" tIns="0" lIns="0" bIns="0" rIns="0">
            <a:spAutoFit/>
          </a:bodyPr>
          <a:lstStyle/>
          <a:p>
            <a:pPr algn="just">
              <a:lnSpc>
                <a:spcPts val="3899"/>
              </a:lnSpc>
            </a:pPr>
            <a:r>
              <a:rPr lang="en-US" b="true" sz="2999">
                <a:solidFill>
                  <a:srgbClr val="000000"/>
                </a:solidFill>
                <a:latin typeface="Quicksand Bold"/>
                <a:ea typeface="Quicksand Bold"/>
                <a:cs typeface="Quicksand Bold"/>
                <a:sym typeface="Quicksand Bold"/>
              </a:rPr>
              <a:t>Visualization </a:t>
            </a:r>
            <a:r>
              <a:rPr lang="en-US" b="true" sz="2999">
                <a:solidFill>
                  <a:srgbClr val="FF5757"/>
                </a:solidFill>
                <a:latin typeface="Quicksand Bold"/>
                <a:ea typeface="Quicksand Bold"/>
                <a:cs typeface="Quicksand Bold"/>
                <a:sym typeface="Quicksand Bold"/>
              </a:rPr>
              <a:t>(Training GAT Model + Quantization)</a:t>
            </a:r>
          </a:p>
        </p:txBody>
      </p:sp>
      <p:sp>
        <p:nvSpPr>
          <p:cNvPr name="TextBox 17" id="17"/>
          <p:cNvSpPr txBox="true"/>
          <p:nvPr/>
        </p:nvSpPr>
        <p:spPr>
          <a:xfrm rot="0">
            <a:off x="1815745" y="7087219"/>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2-D Visualization</a:t>
            </a:r>
          </a:p>
        </p:txBody>
      </p:sp>
      <p:sp>
        <p:nvSpPr>
          <p:cNvPr name="TextBox 18" id="18"/>
          <p:cNvSpPr txBox="true"/>
          <p:nvPr/>
        </p:nvSpPr>
        <p:spPr>
          <a:xfrm rot="0">
            <a:off x="7561083" y="6044226"/>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Accuracy</a:t>
            </a:r>
          </a:p>
        </p:txBody>
      </p:sp>
      <p:grpSp>
        <p:nvGrpSpPr>
          <p:cNvPr name="Group 19" id="19"/>
          <p:cNvGrpSpPr/>
          <p:nvPr/>
        </p:nvGrpSpPr>
        <p:grpSpPr>
          <a:xfrm rot="0">
            <a:off x="8019835" y="3096694"/>
            <a:ext cx="2193693" cy="736755"/>
            <a:chOff x="0" y="0"/>
            <a:chExt cx="577763" cy="194043"/>
          </a:xfrm>
        </p:grpSpPr>
        <p:sp>
          <p:nvSpPr>
            <p:cNvPr name="Freeform 20" id="20"/>
            <p:cNvSpPr/>
            <p:nvPr/>
          </p:nvSpPr>
          <p:spPr>
            <a:xfrm flipH="false" flipV="false" rot="0">
              <a:off x="0" y="0"/>
              <a:ext cx="577763" cy="194043"/>
            </a:xfrm>
            <a:custGeom>
              <a:avLst/>
              <a:gdLst/>
              <a:ahLst/>
              <a:cxnLst/>
              <a:rect r="r" b="b" t="t" l="l"/>
              <a:pathLst>
                <a:path h="194043" w="577763">
                  <a:moveTo>
                    <a:pt x="84700" y="0"/>
                  </a:moveTo>
                  <a:lnTo>
                    <a:pt x="493063" y="0"/>
                  </a:lnTo>
                  <a:cubicBezTo>
                    <a:pt x="515527" y="0"/>
                    <a:pt x="537070" y="8924"/>
                    <a:pt x="552955" y="24808"/>
                  </a:cubicBezTo>
                  <a:cubicBezTo>
                    <a:pt x="568839" y="40692"/>
                    <a:pt x="577763" y="62236"/>
                    <a:pt x="577763" y="84700"/>
                  </a:cubicBezTo>
                  <a:lnTo>
                    <a:pt x="577763" y="109342"/>
                  </a:lnTo>
                  <a:cubicBezTo>
                    <a:pt x="577763" y="131806"/>
                    <a:pt x="568839" y="153350"/>
                    <a:pt x="552955" y="169234"/>
                  </a:cubicBezTo>
                  <a:cubicBezTo>
                    <a:pt x="537070" y="185119"/>
                    <a:pt x="515527" y="194043"/>
                    <a:pt x="493063" y="194043"/>
                  </a:cubicBezTo>
                  <a:lnTo>
                    <a:pt x="84700" y="194043"/>
                  </a:lnTo>
                  <a:cubicBezTo>
                    <a:pt x="62236" y="194043"/>
                    <a:pt x="40692" y="185119"/>
                    <a:pt x="24808" y="169234"/>
                  </a:cubicBezTo>
                  <a:cubicBezTo>
                    <a:pt x="8924" y="153350"/>
                    <a:pt x="0" y="131806"/>
                    <a:pt x="0" y="109342"/>
                  </a:cubicBezTo>
                  <a:lnTo>
                    <a:pt x="0" y="84700"/>
                  </a:lnTo>
                  <a:cubicBezTo>
                    <a:pt x="0" y="62236"/>
                    <a:pt x="8924" y="40692"/>
                    <a:pt x="24808" y="24808"/>
                  </a:cubicBezTo>
                  <a:cubicBezTo>
                    <a:pt x="40692" y="8924"/>
                    <a:pt x="62236" y="0"/>
                    <a:pt x="84700" y="0"/>
                  </a:cubicBezTo>
                  <a:close/>
                </a:path>
              </a:pathLst>
            </a:custGeom>
            <a:solidFill>
              <a:srgbClr val="CFDDE6"/>
            </a:solidFill>
            <a:ln w="38100" cap="rnd">
              <a:solidFill>
                <a:srgbClr val="57798A"/>
              </a:solidFill>
              <a:prstDash val="dash"/>
              <a:round/>
            </a:ln>
          </p:spPr>
        </p:sp>
        <p:sp>
          <p:nvSpPr>
            <p:cNvPr name="TextBox 21" id="21"/>
            <p:cNvSpPr txBox="true"/>
            <p:nvPr/>
          </p:nvSpPr>
          <p:spPr>
            <a:xfrm>
              <a:off x="0" y="-47625"/>
              <a:ext cx="577763" cy="241668"/>
            </a:xfrm>
            <a:prstGeom prst="rect">
              <a:avLst/>
            </a:prstGeom>
          </p:spPr>
          <p:txBody>
            <a:bodyPr anchor="ctr" rtlCol="false" tIns="50800" lIns="50800" bIns="50800" rIns="50800"/>
            <a:lstStyle/>
            <a:p>
              <a:pPr algn="ctr">
                <a:lnSpc>
                  <a:spcPts val="3499"/>
                </a:lnSpc>
              </a:pPr>
              <a:r>
                <a:rPr lang="en-US" b="true" sz="2499">
                  <a:solidFill>
                    <a:srgbClr val="57798A"/>
                  </a:solidFill>
                  <a:latin typeface="Canva Sans Bold"/>
                  <a:ea typeface="Canva Sans Bold"/>
                  <a:cs typeface="Canva Sans Bold"/>
                  <a:sym typeface="Canva Sans Bold"/>
                </a:rPr>
                <a:t>82.2%</a:t>
              </a:r>
            </a:p>
          </p:txBody>
        </p:sp>
      </p:grpSp>
      <p:sp>
        <p:nvSpPr>
          <p:cNvPr name="AutoShape 22" id="22"/>
          <p:cNvSpPr/>
          <p:nvPr/>
        </p:nvSpPr>
        <p:spPr>
          <a:xfrm>
            <a:off x="9116681" y="3833450"/>
            <a:ext cx="13968" cy="751285"/>
          </a:xfrm>
          <a:prstGeom prst="line">
            <a:avLst/>
          </a:prstGeom>
          <a:ln cap="flat" w="38100">
            <a:solidFill>
              <a:srgbClr val="57798A"/>
            </a:solidFill>
            <a:prstDash val="sysDash"/>
            <a:headEnd type="none" len="sm" w="sm"/>
            <a:tailEnd type="none" len="sm" w="sm"/>
          </a:ln>
        </p:spPr>
      </p:sp>
      <p:sp>
        <p:nvSpPr>
          <p:cNvPr name="AutoShape 23" id="23"/>
          <p:cNvSpPr/>
          <p:nvPr/>
        </p:nvSpPr>
        <p:spPr>
          <a:xfrm flipH="true" flipV="true">
            <a:off x="9144000" y="7111031"/>
            <a:ext cx="308" cy="1846056"/>
          </a:xfrm>
          <a:prstGeom prst="line">
            <a:avLst/>
          </a:prstGeom>
          <a:ln cap="flat" w="57150">
            <a:solidFill>
              <a:srgbClr val="CFDDE6"/>
            </a:solidFill>
            <a:prstDash val="solid"/>
            <a:headEnd type="oval" len="lg" w="lg"/>
            <a:tailEnd type="oval" len="lg" w="lg"/>
          </a:ln>
        </p:spPr>
      </p:sp>
      <p:sp>
        <p:nvSpPr>
          <p:cNvPr name="AutoShape 24" id="24"/>
          <p:cNvSpPr/>
          <p:nvPr/>
        </p:nvSpPr>
        <p:spPr>
          <a:xfrm flipH="true" flipV="true">
            <a:off x="9726548" y="8957087"/>
            <a:ext cx="2756951" cy="0"/>
          </a:xfrm>
          <a:prstGeom prst="line">
            <a:avLst/>
          </a:prstGeom>
          <a:ln cap="flat" w="57150">
            <a:solidFill>
              <a:srgbClr val="CFDDE6"/>
            </a:solidFill>
            <a:prstDash val="solid"/>
            <a:headEnd type="oval" len="lg" w="lg"/>
            <a:tailEnd type="oval" len="lg" w="lg"/>
          </a:ln>
        </p:spPr>
      </p:sp>
      <p:sp>
        <p:nvSpPr>
          <p:cNvPr name="AutoShape 25" id="25"/>
          <p:cNvSpPr/>
          <p:nvPr/>
        </p:nvSpPr>
        <p:spPr>
          <a:xfrm flipV="true">
            <a:off x="5787883" y="8957087"/>
            <a:ext cx="2744342" cy="0"/>
          </a:xfrm>
          <a:prstGeom prst="line">
            <a:avLst/>
          </a:prstGeom>
          <a:ln cap="flat" w="57150">
            <a:solidFill>
              <a:srgbClr val="CFDDE6"/>
            </a:solidFill>
            <a:prstDash val="solid"/>
            <a:headEnd type="oval" len="lg" w="lg"/>
            <a:tailEnd type="oval" len="lg" w="lg"/>
          </a:ln>
        </p:spPr>
      </p:sp>
      <p:sp>
        <p:nvSpPr>
          <p:cNvPr name="AutoShape 26" id="26"/>
          <p:cNvSpPr/>
          <p:nvPr/>
        </p:nvSpPr>
        <p:spPr>
          <a:xfrm flipH="true">
            <a:off x="5176552" y="5162550"/>
            <a:ext cx="880646" cy="0"/>
          </a:xfrm>
          <a:prstGeom prst="line">
            <a:avLst/>
          </a:prstGeom>
          <a:ln cap="flat" w="38100">
            <a:solidFill>
              <a:srgbClr val="57798A"/>
            </a:solidFill>
            <a:prstDash val="sysDash"/>
            <a:headEnd type="none" len="sm" w="sm"/>
            <a:tailEnd type="arrow" len="sm" w="med"/>
          </a:ln>
        </p:spPr>
      </p:sp>
      <p:sp>
        <p:nvSpPr>
          <p:cNvPr name="AutoShape 27" id="27"/>
          <p:cNvSpPr/>
          <p:nvPr/>
        </p:nvSpPr>
        <p:spPr>
          <a:xfrm flipV="true">
            <a:off x="12176165" y="5181600"/>
            <a:ext cx="876300" cy="0"/>
          </a:xfrm>
          <a:prstGeom prst="line">
            <a:avLst/>
          </a:prstGeom>
          <a:ln cap="flat" w="38100">
            <a:solidFill>
              <a:srgbClr val="57798A"/>
            </a:solidFill>
            <a:prstDash val="sysDash"/>
            <a:headEnd type="none" len="sm" w="sm"/>
            <a:tailEnd type="arrow" len="sm" w="med"/>
          </a:ln>
        </p:spPr>
      </p:sp>
    </p:spTree>
  </p:cSld>
  <p:clrMapOvr>
    <a:masterClrMapping/>
  </p:clrMapOvr>
</p:sld>
</file>

<file path=ppt/slides/slide34.xml><?xml version="1.0" encoding="utf-8"?>
<p:sld xmlns:p="http://schemas.openxmlformats.org/presentationml/2006/main" xmlns:a="http://schemas.openxmlformats.org/drawingml/2006/main">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sp>
        <p:nvSpPr>
          <p:cNvPr name="AutoShape 13" id="13"/>
          <p:cNvSpPr/>
          <p:nvPr/>
        </p:nvSpPr>
        <p:spPr>
          <a:xfrm flipV="true">
            <a:off x="2111082" y="3433204"/>
            <a:ext cx="14064691" cy="0"/>
          </a:xfrm>
          <a:prstGeom prst="line">
            <a:avLst/>
          </a:prstGeom>
          <a:ln cap="flat" w="57150">
            <a:solidFill>
              <a:srgbClr val="CFDDE6"/>
            </a:solidFill>
            <a:prstDash val="solid"/>
            <a:headEnd type="oval" len="lg" w="lg"/>
            <a:tailEnd type="oval" len="lg" w="lg"/>
          </a:ln>
        </p:spPr>
      </p:sp>
      <p:sp>
        <p:nvSpPr>
          <p:cNvPr name="TextBox 14" id="14"/>
          <p:cNvSpPr txBox="true"/>
          <p:nvPr/>
        </p:nvSpPr>
        <p:spPr>
          <a:xfrm rot="0">
            <a:off x="4576669" y="4509381"/>
            <a:ext cx="9133516" cy="1316158"/>
          </a:xfrm>
          <a:prstGeom prst="rect">
            <a:avLst/>
          </a:prstGeom>
        </p:spPr>
        <p:txBody>
          <a:bodyPr anchor="t" rtlCol="false" tIns="0" lIns="0" bIns="0" rIns="0">
            <a:spAutoFit/>
          </a:bodyPr>
          <a:lstStyle/>
          <a:p>
            <a:pPr algn="ctr">
              <a:lnSpc>
                <a:spcPts val="10230"/>
              </a:lnSpc>
            </a:pPr>
            <a:r>
              <a:rPr lang="en-US" sz="8974" b="true">
                <a:solidFill>
                  <a:srgbClr val="545454"/>
                </a:solidFill>
                <a:latin typeface="Quicksand Bold"/>
                <a:ea typeface="Quicksand Bold"/>
                <a:cs typeface="Quicksand Bold"/>
                <a:sym typeface="Quicksand Bold"/>
              </a:rPr>
              <a:t>Future Plan</a:t>
            </a:r>
          </a:p>
        </p:txBody>
      </p:sp>
      <p:sp>
        <p:nvSpPr>
          <p:cNvPr name="TextBox 15" id="15"/>
          <p:cNvSpPr txBox="true"/>
          <p:nvPr/>
        </p:nvSpPr>
        <p:spPr>
          <a:xfrm rot="0">
            <a:off x="8943774" y="93059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33</a:t>
            </a:r>
          </a:p>
        </p:txBody>
      </p:sp>
      <p:sp>
        <p:nvSpPr>
          <p:cNvPr name="AutoShape 16" id="16"/>
          <p:cNvSpPr/>
          <p:nvPr/>
        </p:nvSpPr>
        <p:spPr>
          <a:xfrm>
            <a:off x="2111082" y="6854092"/>
            <a:ext cx="14064691" cy="0"/>
          </a:xfrm>
          <a:prstGeom prst="line">
            <a:avLst/>
          </a:prstGeom>
          <a:ln cap="flat" w="57150">
            <a:solidFill>
              <a:srgbClr val="CFDDE6"/>
            </a:solidFill>
            <a:prstDash val="solid"/>
            <a:headEnd type="oval" len="lg" w="lg"/>
            <a:tailEnd type="oval" len="lg" w="lg"/>
          </a:ln>
        </p:spPr>
      </p:sp>
      <p:grpSp>
        <p:nvGrpSpPr>
          <p:cNvPr name="Group 17" id="17"/>
          <p:cNvGrpSpPr/>
          <p:nvPr/>
        </p:nvGrpSpPr>
        <p:grpSpPr>
          <a:xfrm rot="0">
            <a:off x="3086881" y="4809483"/>
            <a:ext cx="668329" cy="66832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19" id="1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0">
            <a:off x="14529335" y="4809483"/>
            <a:ext cx="668329" cy="66832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2" id="22"/>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3" id="23"/>
          <p:cNvSpPr/>
          <p:nvPr/>
        </p:nvSpPr>
        <p:spPr>
          <a:xfrm>
            <a:off x="1002518" y="3813886"/>
            <a:ext cx="1224" cy="2659183"/>
          </a:xfrm>
          <a:prstGeom prst="line">
            <a:avLst/>
          </a:prstGeom>
          <a:ln cap="flat" w="47625">
            <a:solidFill>
              <a:srgbClr val="CFDDE6"/>
            </a:solidFill>
            <a:prstDash val="solid"/>
            <a:headEnd type="oval" len="lg" w="lg"/>
            <a:tailEnd type="oval" len="lg" w="lg"/>
          </a:ln>
        </p:spPr>
      </p:sp>
      <p:sp>
        <p:nvSpPr>
          <p:cNvPr name="AutoShape 24" id="24"/>
          <p:cNvSpPr/>
          <p:nvPr/>
        </p:nvSpPr>
        <p:spPr>
          <a:xfrm>
            <a:off x="17234263" y="3813897"/>
            <a:ext cx="1224" cy="2659183"/>
          </a:xfrm>
          <a:prstGeom prst="line">
            <a:avLst/>
          </a:prstGeom>
          <a:ln cap="flat" w="47625">
            <a:solidFill>
              <a:srgbClr val="CFDDE6"/>
            </a:solidFill>
            <a:prstDash val="solid"/>
            <a:headEnd type="oval" len="lg" w="lg"/>
            <a:tailEnd type="oval" len="lg" w="lg"/>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43826"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34</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568666" y="3460591"/>
            <a:ext cx="17150668" cy="3365819"/>
          </a:xfrm>
          <a:custGeom>
            <a:avLst/>
            <a:gdLst/>
            <a:ahLst/>
            <a:cxnLst/>
            <a:rect r="r" b="b" t="t" l="l"/>
            <a:pathLst>
              <a:path h="3365819" w="17150668">
                <a:moveTo>
                  <a:pt x="0" y="0"/>
                </a:moveTo>
                <a:lnTo>
                  <a:pt x="17150668" y="0"/>
                </a:lnTo>
                <a:lnTo>
                  <a:pt x="17150668" y="3365818"/>
                </a:lnTo>
                <a:lnTo>
                  <a:pt x="0" y="3365818"/>
                </a:lnTo>
                <a:lnTo>
                  <a:pt x="0" y="0"/>
                </a:lnTo>
                <a:close/>
              </a:path>
            </a:pathLst>
          </a:custGeom>
          <a:blipFill>
            <a:blip r:embed="rId3"/>
            <a:stretch>
              <a:fillRect l="0" t="0" r="0" b="0"/>
            </a:stretch>
          </a:blipFill>
          <a:ln w="38100" cap="sq">
            <a:solidFill>
              <a:srgbClr val="8CADBC"/>
            </a:solidFill>
            <a:prstDash val="solid"/>
            <a:miter/>
          </a:ln>
        </p:spPr>
      </p:sp>
      <p:sp>
        <p:nvSpPr>
          <p:cNvPr name="Freeform 11" id="11"/>
          <p:cNvSpPr/>
          <p:nvPr/>
        </p:nvSpPr>
        <p:spPr>
          <a:xfrm flipH="false" flipV="false" rot="0">
            <a:off x="883323" y="914740"/>
            <a:ext cx="909174" cy="847926"/>
          </a:xfrm>
          <a:custGeom>
            <a:avLst/>
            <a:gdLst/>
            <a:ahLst/>
            <a:cxnLst/>
            <a:rect r="r" b="b" t="t" l="l"/>
            <a:pathLst>
              <a:path h="847926" w="909174">
                <a:moveTo>
                  <a:pt x="0" y="0"/>
                </a:moveTo>
                <a:lnTo>
                  <a:pt x="909174" y="0"/>
                </a:lnTo>
                <a:lnTo>
                  <a:pt x="909174" y="847926"/>
                </a:lnTo>
                <a:lnTo>
                  <a:pt x="0" y="8479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3" id="13"/>
          <p:cNvSpPr txBox="true"/>
          <p:nvPr/>
        </p:nvSpPr>
        <p:spPr>
          <a:xfrm rot="0">
            <a:off x="2070331" y="833921"/>
            <a:ext cx="3827859" cy="928745"/>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Future Plan</a:t>
            </a:r>
          </a:p>
        </p:txBody>
      </p:sp>
      <p:sp>
        <p:nvSpPr>
          <p:cNvPr name="TextBox 14" id="14"/>
          <p:cNvSpPr txBox="true"/>
          <p:nvPr/>
        </p:nvSpPr>
        <p:spPr>
          <a:xfrm rot="0">
            <a:off x="6103888" y="6995609"/>
            <a:ext cx="6080224" cy="580391"/>
          </a:xfrm>
          <a:prstGeom prst="rect">
            <a:avLst/>
          </a:prstGeom>
        </p:spPr>
        <p:txBody>
          <a:bodyPr anchor="t" rtlCol="false" tIns="0" lIns="0" bIns="0" rIns="0">
            <a:spAutoFit/>
          </a:bodyPr>
          <a:lstStyle/>
          <a:p>
            <a:pPr algn="ctr">
              <a:lnSpc>
                <a:spcPts val="4759"/>
              </a:lnSpc>
              <a:spcBef>
                <a:spcPct val="0"/>
              </a:spcBef>
            </a:pPr>
            <a:r>
              <a:rPr lang="en-US" b="true" sz="3399">
                <a:solidFill>
                  <a:srgbClr val="427898"/>
                </a:solidFill>
                <a:latin typeface="Quicksand Bold"/>
                <a:ea typeface="Quicksand Bold"/>
                <a:cs typeface="Quicksand Bold"/>
                <a:sym typeface="Quicksand Bold"/>
              </a:rPr>
              <a:t>Proposed Timeline And Goals</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sp>
        <p:nvSpPr>
          <p:cNvPr name="AutoShape 13" id="13"/>
          <p:cNvSpPr/>
          <p:nvPr/>
        </p:nvSpPr>
        <p:spPr>
          <a:xfrm flipV="true">
            <a:off x="2200642" y="2337533"/>
            <a:ext cx="14064691" cy="0"/>
          </a:xfrm>
          <a:prstGeom prst="line">
            <a:avLst/>
          </a:prstGeom>
          <a:ln cap="flat" w="57150">
            <a:solidFill>
              <a:srgbClr val="CFDDE6"/>
            </a:solidFill>
            <a:prstDash val="solid"/>
            <a:headEnd type="oval" len="lg" w="lg"/>
            <a:tailEnd type="oval" len="lg" w="lg"/>
          </a:ln>
        </p:spPr>
      </p:sp>
      <p:sp>
        <p:nvSpPr>
          <p:cNvPr name="TextBox 14" id="14"/>
          <p:cNvSpPr txBox="true"/>
          <p:nvPr/>
        </p:nvSpPr>
        <p:spPr>
          <a:xfrm rot="0">
            <a:off x="3948864" y="3443796"/>
            <a:ext cx="10568246" cy="3029274"/>
          </a:xfrm>
          <a:prstGeom prst="rect">
            <a:avLst/>
          </a:prstGeom>
        </p:spPr>
        <p:txBody>
          <a:bodyPr anchor="t" rtlCol="false" tIns="0" lIns="0" bIns="0" rIns="0">
            <a:spAutoFit/>
          </a:bodyPr>
          <a:lstStyle/>
          <a:p>
            <a:pPr algn="ctr">
              <a:lnSpc>
                <a:spcPts val="11837"/>
              </a:lnSpc>
            </a:pPr>
            <a:r>
              <a:rPr lang="en-US" sz="10383" b="true">
                <a:solidFill>
                  <a:srgbClr val="545454"/>
                </a:solidFill>
                <a:latin typeface="Quicksand Bold"/>
                <a:ea typeface="Quicksand Bold"/>
                <a:cs typeface="Quicksand Bold"/>
                <a:sym typeface="Quicksand Bold"/>
              </a:rPr>
              <a:t>Thank you for your Attention</a:t>
            </a:r>
          </a:p>
        </p:txBody>
      </p:sp>
      <p:sp>
        <p:nvSpPr>
          <p:cNvPr name="TextBox 15" id="15"/>
          <p:cNvSpPr txBox="true"/>
          <p:nvPr/>
        </p:nvSpPr>
        <p:spPr>
          <a:xfrm rot="0">
            <a:off x="8939830" y="93059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35</a:t>
            </a:r>
          </a:p>
        </p:txBody>
      </p:sp>
      <p:sp>
        <p:nvSpPr>
          <p:cNvPr name="AutoShape 16" id="16"/>
          <p:cNvSpPr/>
          <p:nvPr/>
        </p:nvSpPr>
        <p:spPr>
          <a:xfrm>
            <a:off x="2111082" y="7954571"/>
            <a:ext cx="14064691" cy="0"/>
          </a:xfrm>
          <a:prstGeom prst="line">
            <a:avLst/>
          </a:prstGeom>
          <a:ln cap="flat" w="57150">
            <a:solidFill>
              <a:srgbClr val="CFDDE6"/>
            </a:solidFill>
            <a:prstDash val="solid"/>
            <a:headEnd type="oval" len="lg" w="lg"/>
            <a:tailEnd type="oval" len="lg" w="lg"/>
          </a:ln>
        </p:spPr>
      </p:sp>
      <p:grpSp>
        <p:nvGrpSpPr>
          <p:cNvPr name="Group 17" id="17"/>
          <p:cNvGrpSpPr/>
          <p:nvPr/>
        </p:nvGrpSpPr>
        <p:grpSpPr>
          <a:xfrm rot="0">
            <a:off x="2644225" y="4809335"/>
            <a:ext cx="668329" cy="66832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19" id="1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0">
            <a:off x="15155285" y="4809335"/>
            <a:ext cx="668329" cy="66832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2" id="22"/>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3" id="23"/>
          <p:cNvSpPr/>
          <p:nvPr/>
        </p:nvSpPr>
        <p:spPr>
          <a:xfrm>
            <a:off x="1002518" y="3813886"/>
            <a:ext cx="1224" cy="2659183"/>
          </a:xfrm>
          <a:prstGeom prst="line">
            <a:avLst/>
          </a:prstGeom>
          <a:ln cap="flat" w="47625">
            <a:solidFill>
              <a:srgbClr val="CFDDE6"/>
            </a:solidFill>
            <a:prstDash val="solid"/>
            <a:headEnd type="oval" len="lg" w="lg"/>
            <a:tailEnd type="oval" len="lg" w="lg"/>
          </a:ln>
        </p:spPr>
      </p:sp>
      <p:sp>
        <p:nvSpPr>
          <p:cNvPr name="AutoShape 24" id="24"/>
          <p:cNvSpPr/>
          <p:nvPr/>
        </p:nvSpPr>
        <p:spPr>
          <a:xfrm>
            <a:off x="17234263" y="3813897"/>
            <a:ext cx="1224" cy="2659183"/>
          </a:xfrm>
          <a:prstGeom prst="line">
            <a:avLst/>
          </a:prstGeom>
          <a:ln cap="flat" w="47625">
            <a:solidFill>
              <a:srgbClr val="CFDDE6"/>
            </a:solidFill>
            <a:prstDash val="solid"/>
            <a:headEnd type="oval" len="lg" w="lg"/>
            <a:tailEnd type="oval" len="lg" w="lg"/>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11373"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36</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1663953" y="3296724"/>
            <a:ext cx="3516945" cy="3590470"/>
          </a:xfrm>
          <a:custGeom>
            <a:avLst/>
            <a:gdLst/>
            <a:ahLst/>
            <a:cxnLst/>
            <a:rect r="r" b="b" t="t" l="l"/>
            <a:pathLst>
              <a:path h="3590470" w="3516945">
                <a:moveTo>
                  <a:pt x="0" y="0"/>
                </a:moveTo>
                <a:lnTo>
                  <a:pt x="3516945" y="0"/>
                </a:lnTo>
                <a:lnTo>
                  <a:pt x="3516945" y="3590470"/>
                </a:lnTo>
                <a:lnTo>
                  <a:pt x="0" y="3590470"/>
                </a:lnTo>
                <a:lnTo>
                  <a:pt x="0" y="0"/>
                </a:lnTo>
                <a:close/>
              </a:path>
            </a:pathLst>
          </a:custGeom>
          <a:blipFill>
            <a:blip r:embed="rId3"/>
            <a:stretch>
              <a:fillRect l="0" t="0" r="0" b="0"/>
            </a:stretch>
          </a:blipFill>
          <a:ln w="38100" cap="rnd">
            <a:solidFill>
              <a:srgbClr val="57798A"/>
            </a:solidFill>
            <a:prstDash val="solid"/>
            <a:round/>
          </a:ln>
        </p:spPr>
      </p:sp>
      <p:sp>
        <p:nvSpPr>
          <p:cNvPr name="Freeform 11" id="11"/>
          <p:cNvSpPr/>
          <p:nvPr/>
        </p:nvSpPr>
        <p:spPr>
          <a:xfrm flipH="false" flipV="false" rot="0">
            <a:off x="13056810" y="3639826"/>
            <a:ext cx="3920258" cy="3007347"/>
          </a:xfrm>
          <a:custGeom>
            <a:avLst/>
            <a:gdLst/>
            <a:ahLst/>
            <a:cxnLst/>
            <a:rect r="r" b="b" t="t" l="l"/>
            <a:pathLst>
              <a:path h="3007347" w="3920258">
                <a:moveTo>
                  <a:pt x="0" y="0"/>
                </a:moveTo>
                <a:lnTo>
                  <a:pt x="3920258" y="0"/>
                </a:lnTo>
                <a:lnTo>
                  <a:pt x="3920258" y="3007348"/>
                </a:lnTo>
                <a:lnTo>
                  <a:pt x="0" y="3007348"/>
                </a:lnTo>
                <a:lnTo>
                  <a:pt x="0" y="0"/>
                </a:lnTo>
                <a:close/>
              </a:path>
            </a:pathLst>
          </a:custGeom>
          <a:blipFill>
            <a:blip r:embed="rId4"/>
            <a:stretch>
              <a:fillRect l="-14339" t="-4085" r="-4924" b="-12351"/>
            </a:stretch>
          </a:blipFill>
          <a:ln w="38100" cap="rnd">
            <a:solidFill>
              <a:srgbClr val="57798A"/>
            </a:solidFill>
            <a:prstDash val="solid"/>
            <a:round/>
          </a:ln>
        </p:spPr>
      </p:sp>
      <p:sp>
        <p:nvSpPr>
          <p:cNvPr name="Freeform 12" id="12"/>
          <p:cNvSpPr/>
          <p:nvPr/>
        </p:nvSpPr>
        <p:spPr>
          <a:xfrm flipH="false" flipV="false" rot="0">
            <a:off x="6057198" y="4531753"/>
            <a:ext cx="6118967" cy="1223493"/>
          </a:xfrm>
          <a:custGeom>
            <a:avLst/>
            <a:gdLst/>
            <a:ahLst/>
            <a:cxnLst/>
            <a:rect r="r" b="b" t="t" l="l"/>
            <a:pathLst>
              <a:path h="1223493" w="6118967">
                <a:moveTo>
                  <a:pt x="0" y="0"/>
                </a:moveTo>
                <a:lnTo>
                  <a:pt x="6118967" y="0"/>
                </a:lnTo>
                <a:lnTo>
                  <a:pt x="6118967" y="1223494"/>
                </a:lnTo>
                <a:lnTo>
                  <a:pt x="0" y="1223494"/>
                </a:lnTo>
                <a:lnTo>
                  <a:pt x="0" y="0"/>
                </a:lnTo>
                <a:close/>
              </a:path>
            </a:pathLst>
          </a:custGeom>
          <a:blipFill>
            <a:blip r:embed="rId5"/>
            <a:stretch>
              <a:fillRect l="-11358" t="-68752" r="-30228" b="-15790"/>
            </a:stretch>
          </a:blipFill>
          <a:ln w="38100" cap="rnd">
            <a:solidFill>
              <a:srgbClr val="57798A"/>
            </a:solidFill>
            <a:prstDash val="solid"/>
            <a:round/>
          </a:ln>
        </p:spPr>
      </p:sp>
      <p:sp>
        <p:nvSpPr>
          <p:cNvPr name="TextBox 13" id="13"/>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4" id="14"/>
          <p:cNvSpPr txBox="true"/>
          <p:nvPr/>
        </p:nvSpPr>
        <p:spPr>
          <a:xfrm rot="0">
            <a:off x="817767" y="742670"/>
            <a:ext cx="5885557" cy="928745"/>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System Accuracy </a:t>
            </a:r>
          </a:p>
        </p:txBody>
      </p:sp>
      <p:sp>
        <p:nvSpPr>
          <p:cNvPr name="TextBox 15" id="15"/>
          <p:cNvSpPr txBox="true"/>
          <p:nvPr/>
        </p:nvSpPr>
        <p:spPr>
          <a:xfrm rot="0">
            <a:off x="13404381" y="6858619"/>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3-D Visualization</a:t>
            </a:r>
          </a:p>
        </p:txBody>
      </p:sp>
      <p:sp>
        <p:nvSpPr>
          <p:cNvPr name="TextBox 16" id="16"/>
          <p:cNvSpPr txBox="true"/>
          <p:nvPr/>
        </p:nvSpPr>
        <p:spPr>
          <a:xfrm rot="0">
            <a:off x="817767" y="1869159"/>
            <a:ext cx="10803041" cy="476250"/>
          </a:xfrm>
          <a:prstGeom prst="rect">
            <a:avLst/>
          </a:prstGeom>
        </p:spPr>
        <p:txBody>
          <a:bodyPr anchor="t" rtlCol="false" tIns="0" lIns="0" bIns="0" rIns="0">
            <a:spAutoFit/>
          </a:bodyPr>
          <a:lstStyle/>
          <a:p>
            <a:pPr algn="just">
              <a:lnSpc>
                <a:spcPts val="3899"/>
              </a:lnSpc>
            </a:pPr>
            <a:r>
              <a:rPr lang="en-US" b="true" sz="2999">
                <a:solidFill>
                  <a:srgbClr val="000000"/>
                </a:solidFill>
                <a:latin typeface="Quicksand Bold"/>
                <a:ea typeface="Quicksand Bold"/>
                <a:cs typeface="Quicksand Bold"/>
                <a:sym typeface="Quicksand Bold"/>
              </a:rPr>
              <a:t>Visualization </a:t>
            </a:r>
            <a:r>
              <a:rPr lang="en-US" b="true" sz="2999">
                <a:solidFill>
                  <a:srgbClr val="FF5757"/>
                </a:solidFill>
                <a:latin typeface="Quicksand Bold"/>
                <a:ea typeface="Quicksand Bold"/>
                <a:cs typeface="Quicksand Bold"/>
                <a:sym typeface="Quicksand Bold"/>
              </a:rPr>
              <a:t>(Full Flow Simulation On Software)</a:t>
            </a:r>
          </a:p>
        </p:txBody>
      </p:sp>
      <p:sp>
        <p:nvSpPr>
          <p:cNvPr name="TextBox 17" id="17"/>
          <p:cNvSpPr txBox="true"/>
          <p:nvPr/>
        </p:nvSpPr>
        <p:spPr>
          <a:xfrm rot="0">
            <a:off x="1815745" y="7087219"/>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2-D Visualization</a:t>
            </a:r>
          </a:p>
        </p:txBody>
      </p:sp>
      <p:sp>
        <p:nvSpPr>
          <p:cNvPr name="TextBox 18" id="18"/>
          <p:cNvSpPr txBox="true"/>
          <p:nvPr/>
        </p:nvSpPr>
        <p:spPr>
          <a:xfrm rot="0">
            <a:off x="7561083" y="6044226"/>
            <a:ext cx="3225116"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Accuracy</a:t>
            </a:r>
          </a:p>
        </p:txBody>
      </p:sp>
      <p:grpSp>
        <p:nvGrpSpPr>
          <p:cNvPr name="Group 19" id="19"/>
          <p:cNvGrpSpPr/>
          <p:nvPr/>
        </p:nvGrpSpPr>
        <p:grpSpPr>
          <a:xfrm rot="0">
            <a:off x="8019835" y="3096694"/>
            <a:ext cx="2193693" cy="736755"/>
            <a:chOff x="0" y="0"/>
            <a:chExt cx="577763" cy="194043"/>
          </a:xfrm>
        </p:grpSpPr>
        <p:sp>
          <p:nvSpPr>
            <p:cNvPr name="Freeform 20" id="20"/>
            <p:cNvSpPr/>
            <p:nvPr/>
          </p:nvSpPr>
          <p:spPr>
            <a:xfrm flipH="false" flipV="false" rot="0">
              <a:off x="0" y="0"/>
              <a:ext cx="577763" cy="194043"/>
            </a:xfrm>
            <a:custGeom>
              <a:avLst/>
              <a:gdLst/>
              <a:ahLst/>
              <a:cxnLst/>
              <a:rect r="r" b="b" t="t" l="l"/>
              <a:pathLst>
                <a:path h="194043" w="577763">
                  <a:moveTo>
                    <a:pt x="84700" y="0"/>
                  </a:moveTo>
                  <a:lnTo>
                    <a:pt x="493063" y="0"/>
                  </a:lnTo>
                  <a:cubicBezTo>
                    <a:pt x="515527" y="0"/>
                    <a:pt x="537070" y="8924"/>
                    <a:pt x="552955" y="24808"/>
                  </a:cubicBezTo>
                  <a:cubicBezTo>
                    <a:pt x="568839" y="40692"/>
                    <a:pt x="577763" y="62236"/>
                    <a:pt x="577763" y="84700"/>
                  </a:cubicBezTo>
                  <a:lnTo>
                    <a:pt x="577763" y="109342"/>
                  </a:lnTo>
                  <a:cubicBezTo>
                    <a:pt x="577763" y="131806"/>
                    <a:pt x="568839" y="153350"/>
                    <a:pt x="552955" y="169234"/>
                  </a:cubicBezTo>
                  <a:cubicBezTo>
                    <a:pt x="537070" y="185119"/>
                    <a:pt x="515527" y="194043"/>
                    <a:pt x="493063" y="194043"/>
                  </a:cubicBezTo>
                  <a:lnTo>
                    <a:pt x="84700" y="194043"/>
                  </a:lnTo>
                  <a:cubicBezTo>
                    <a:pt x="62236" y="194043"/>
                    <a:pt x="40692" y="185119"/>
                    <a:pt x="24808" y="169234"/>
                  </a:cubicBezTo>
                  <a:cubicBezTo>
                    <a:pt x="8924" y="153350"/>
                    <a:pt x="0" y="131806"/>
                    <a:pt x="0" y="109342"/>
                  </a:cubicBezTo>
                  <a:lnTo>
                    <a:pt x="0" y="84700"/>
                  </a:lnTo>
                  <a:cubicBezTo>
                    <a:pt x="0" y="62236"/>
                    <a:pt x="8924" y="40692"/>
                    <a:pt x="24808" y="24808"/>
                  </a:cubicBezTo>
                  <a:cubicBezTo>
                    <a:pt x="40692" y="8924"/>
                    <a:pt x="62236" y="0"/>
                    <a:pt x="84700" y="0"/>
                  </a:cubicBezTo>
                  <a:close/>
                </a:path>
              </a:pathLst>
            </a:custGeom>
            <a:solidFill>
              <a:srgbClr val="CFDDE6"/>
            </a:solidFill>
            <a:ln w="38100" cap="rnd">
              <a:solidFill>
                <a:srgbClr val="57798A"/>
              </a:solidFill>
              <a:prstDash val="dash"/>
              <a:round/>
            </a:ln>
          </p:spPr>
        </p:sp>
        <p:sp>
          <p:nvSpPr>
            <p:cNvPr name="TextBox 21" id="21"/>
            <p:cNvSpPr txBox="true"/>
            <p:nvPr/>
          </p:nvSpPr>
          <p:spPr>
            <a:xfrm>
              <a:off x="0" y="-47625"/>
              <a:ext cx="577763" cy="241668"/>
            </a:xfrm>
            <a:prstGeom prst="rect">
              <a:avLst/>
            </a:prstGeom>
          </p:spPr>
          <p:txBody>
            <a:bodyPr anchor="ctr" rtlCol="false" tIns="50800" lIns="50800" bIns="50800" rIns="50800"/>
            <a:lstStyle/>
            <a:p>
              <a:pPr algn="ctr">
                <a:lnSpc>
                  <a:spcPts val="3499"/>
                </a:lnSpc>
              </a:pPr>
              <a:r>
                <a:rPr lang="en-US" b="true" sz="2499">
                  <a:solidFill>
                    <a:srgbClr val="57798A"/>
                  </a:solidFill>
                  <a:latin typeface="Canva Sans Bold"/>
                  <a:ea typeface="Canva Sans Bold"/>
                  <a:cs typeface="Canva Sans Bold"/>
                  <a:sym typeface="Canva Sans Bold"/>
                </a:rPr>
                <a:t>82.2%</a:t>
              </a:r>
            </a:p>
          </p:txBody>
        </p:sp>
      </p:grpSp>
      <p:sp>
        <p:nvSpPr>
          <p:cNvPr name="AutoShape 22" id="22"/>
          <p:cNvSpPr/>
          <p:nvPr/>
        </p:nvSpPr>
        <p:spPr>
          <a:xfrm>
            <a:off x="9116681" y="3833450"/>
            <a:ext cx="13968" cy="751285"/>
          </a:xfrm>
          <a:prstGeom prst="line">
            <a:avLst/>
          </a:prstGeom>
          <a:ln cap="flat" w="38100">
            <a:solidFill>
              <a:srgbClr val="57798A"/>
            </a:solidFill>
            <a:prstDash val="sysDash"/>
            <a:headEnd type="none" len="sm" w="sm"/>
            <a:tailEnd type="none" len="sm" w="sm"/>
          </a:ln>
        </p:spPr>
      </p:sp>
      <p:sp>
        <p:nvSpPr>
          <p:cNvPr name="AutoShape 23" id="23"/>
          <p:cNvSpPr/>
          <p:nvPr/>
        </p:nvSpPr>
        <p:spPr>
          <a:xfrm flipH="true" flipV="true">
            <a:off x="9144000" y="7111031"/>
            <a:ext cx="308" cy="1846056"/>
          </a:xfrm>
          <a:prstGeom prst="line">
            <a:avLst/>
          </a:prstGeom>
          <a:ln cap="flat" w="57150">
            <a:solidFill>
              <a:srgbClr val="CFDDE6"/>
            </a:solidFill>
            <a:prstDash val="solid"/>
            <a:headEnd type="oval" len="lg" w="lg"/>
            <a:tailEnd type="oval" len="lg" w="lg"/>
          </a:ln>
        </p:spPr>
      </p:sp>
      <p:sp>
        <p:nvSpPr>
          <p:cNvPr name="AutoShape 24" id="24"/>
          <p:cNvSpPr/>
          <p:nvPr/>
        </p:nvSpPr>
        <p:spPr>
          <a:xfrm flipH="true" flipV="true">
            <a:off x="9726548" y="8957087"/>
            <a:ext cx="2756951" cy="0"/>
          </a:xfrm>
          <a:prstGeom prst="line">
            <a:avLst/>
          </a:prstGeom>
          <a:ln cap="flat" w="57150">
            <a:solidFill>
              <a:srgbClr val="CFDDE6"/>
            </a:solidFill>
            <a:prstDash val="solid"/>
            <a:headEnd type="oval" len="lg" w="lg"/>
            <a:tailEnd type="oval" len="lg" w="lg"/>
          </a:ln>
        </p:spPr>
      </p:sp>
      <p:sp>
        <p:nvSpPr>
          <p:cNvPr name="AutoShape 25" id="25"/>
          <p:cNvSpPr/>
          <p:nvPr/>
        </p:nvSpPr>
        <p:spPr>
          <a:xfrm flipV="true">
            <a:off x="5787883" y="8957087"/>
            <a:ext cx="2744342" cy="0"/>
          </a:xfrm>
          <a:prstGeom prst="line">
            <a:avLst/>
          </a:prstGeom>
          <a:ln cap="flat" w="57150">
            <a:solidFill>
              <a:srgbClr val="CFDDE6"/>
            </a:solidFill>
            <a:prstDash val="solid"/>
            <a:headEnd type="oval" len="lg" w="lg"/>
            <a:tailEnd type="oval" len="lg" w="lg"/>
          </a:ln>
        </p:spPr>
      </p:sp>
      <p:sp>
        <p:nvSpPr>
          <p:cNvPr name="AutoShape 26" id="26"/>
          <p:cNvSpPr/>
          <p:nvPr/>
        </p:nvSpPr>
        <p:spPr>
          <a:xfrm flipH="true">
            <a:off x="5176552" y="5162550"/>
            <a:ext cx="880646" cy="0"/>
          </a:xfrm>
          <a:prstGeom prst="line">
            <a:avLst/>
          </a:prstGeom>
          <a:ln cap="flat" w="38100">
            <a:solidFill>
              <a:srgbClr val="57798A"/>
            </a:solidFill>
            <a:prstDash val="sysDash"/>
            <a:headEnd type="none" len="sm" w="sm"/>
            <a:tailEnd type="arrow" len="sm" w="med"/>
          </a:ln>
        </p:spPr>
      </p:sp>
      <p:sp>
        <p:nvSpPr>
          <p:cNvPr name="AutoShape 27" id="27"/>
          <p:cNvSpPr/>
          <p:nvPr/>
        </p:nvSpPr>
        <p:spPr>
          <a:xfrm flipV="true">
            <a:off x="12176165" y="5181600"/>
            <a:ext cx="876300" cy="0"/>
          </a:xfrm>
          <a:prstGeom prst="line">
            <a:avLst/>
          </a:prstGeom>
          <a:ln cap="flat" w="38100">
            <a:solidFill>
              <a:srgbClr val="57798A"/>
            </a:solidFill>
            <a:prstDash val="sysDash"/>
            <a:headEnd type="none" len="sm" w="sm"/>
            <a:tailEnd type="arrow" len="sm" w="med"/>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grpSp>
        <p:nvGrpSpPr>
          <p:cNvPr name="Group 13" id="13"/>
          <p:cNvGrpSpPr/>
          <p:nvPr/>
        </p:nvGrpSpPr>
        <p:grpSpPr>
          <a:xfrm rot="0">
            <a:off x="693390" y="7448116"/>
            <a:ext cx="668329" cy="66832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15" id="15"/>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16941840" y="7448116"/>
            <a:ext cx="668329" cy="6683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18" id="18"/>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9" id="19"/>
          <p:cNvSpPr/>
          <p:nvPr/>
        </p:nvSpPr>
        <p:spPr>
          <a:xfrm>
            <a:off x="1027554" y="4474597"/>
            <a:ext cx="1224" cy="2659183"/>
          </a:xfrm>
          <a:prstGeom prst="line">
            <a:avLst/>
          </a:prstGeom>
          <a:ln cap="flat" w="47625">
            <a:solidFill>
              <a:srgbClr val="CFDDE6"/>
            </a:solidFill>
            <a:prstDash val="solid"/>
            <a:headEnd type="oval" len="lg" w="lg"/>
            <a:tailEnd type="oval" len="lg" w="lg"/>
          </a:ln>
        </p:spPr>
      </p:sp>
      <p:sp>
        <p:nvSpPr>
          <p:cNvPr name="AutoShape 20" id="20"/>
          <p:cNvSpPr/>
          <p:nvPr/>
        </p:nvSpPr>
        <p:spPr>
          <a:xfrm>
            <a:off x="17276005" y="4454779"/>
            <a:ext cx="1224" cy="2659183"/>
          </a:xfrm>
          <a:prstGeom prst="line">
            <a:avLst/>
          </a:prstGeom>
          <a:ln cap="flat" w="47625">
            <a:solidFill>
              <a:srgbClr val="CFDDE6"/>
            </a:solidFill>
            <a:prstDash val="solid"/>
            <a:headEnd type="oval" len="lg" w="lg"/>
            <a:tailEnd type="oval" len="lg" w="lg"/>
          </a:ln>
        </p:spPr>
      </p:sp>
      <p:sp>
        <p:nvSpPr>
          <p:cNvPr name="Freeform 21" id="21"/>
          <p:cNvSpPr/>
          <p:nvPr/>
        </p:nvSpPr>
        <p:spPr>
          <a:xfrm flipH="false" flipV="false" rot="0">
            <a:off x="2670180" y="4288961"/>
            <a:ext cx="12966735" cy="4586982"/>
          </a:xfrm>
          <a:custGeom>
            <a:avLst/>
            <a:gdLst/>
            <a:ahLst/>
            <a:cxnLst/>
            <a:rect r="r" b="b" t="t" l="l"/>
            <a:pathLst>
              <a:path h="4586982" w="12966735">
                <a:moveTo>
                  <a:pt x="0" y="0"/>
                </a:moveTo>
                <a:lnTo>
                  <a:pt x="12966735" y="0"/>
                </a:lnTo>
                <a:lnTo>
                  <a:pt x="12966735" y="4586983"/>
                </a:lnTo>
                <a:lnTo>
                  <a:pt x="0" y="4586983"/>
                </a:lnTo>
                <a:lnTo>
                  <a:pt x="0" y="0"/>
                </a:lnTo>
                <a:close/>
              </a:path>
            </a:pathLst>
          </a:custGeom>
          <a:blipFill>
            <a:blip r:embed="rId2"/>
            <a:stretch>
              <a:fillRect l="0" t="0" r="0" b="0"/>
            </a:stretch>
          </a:blipFill>
          <a:ln w="38100" cap="sq">
            <a:solidFill>
              <a:srgbClr val="8CADBC"/>
            </a:solidFill>
            <a:prstDash val="sysDot"/>
            <a:miter/>
          </a:ln>
        </p:spPr>
      </p:sp>
      <p:sp>
        <p:nvSpPr>
          <p:cNvPr name="TextBox 22" id="22"/>
          <p:cNvSpPr txBox="true"/>
          <p:nvPr/>
        </p:nvSpPr>
        <p:spPr>
          <a:xfrm rot="0">
            <a:off x="8939830" y="93059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37</a:t>
            </a:r>
          </a:p>
        </p:txBody>
      </p:sp>
      <p:sp>
        <p:nvSpPr>
          <p:cNvPr name="TextBox 23" id="23"/>
          <p:cNvSpPr txBox="true"/>
          <p:nvPr/>
        </p:nvSpPr>
        <p:spPr>
          <a:xfrm rot="0">
            <a:off x="1028778" y="1064039"/>
            <a:ext cx="7189291" cy="928745"/>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Quantization Process </a:t>
            </a:r>
          </a:p>
        </p:txBody>
      </p:sp>
      <p:sp>
        <p:nvSpPr>
          <p:cNvPr name="TextBox 24" id="24"/>
          <p:cNvSpPr txBox="true"/>
          <p:nvPr/>
        </p:nvSpPr>
        <p:spPr>
          <a:xfrm rot="0">
            <a:off x="1028778" y="2249255"/>
            <a:ext cx="10803041" cy="1552576"/>
          </a:xfrm>
          <a:prstGeom prst="rect">
            <a:avLst/>
          </a:prstGeom>
        </p:spPr>
        <p:txBody>
          <a:bodyPr anchor="t" rtlCol="false" tIns="0" lIns="0" bIns="0" rIns="0">
            <a:spAutoFit/>
          </a:bodyPr>
          <a:lstStyle/>
          <a:p>
            <a:pPr algn="just" marL="647695" indent="-323848" lvl="1">
              <a:lnSpc>
                <a:spcPts val="4199"/>
              </a:lnSpc>
              <a:buFont typeface="Arial"/>
              <a:buChar char="•"/>
            </a:pPr>
            <a:r>
              <a:rPr lang="en-US" b="true" sz="2999">
                <a:solidFill>
                  <a:srgbClr val="48768F"/>
                </a:solidFill>
                <a:latin typeface="Quicksand Bold"/>
                <a:ea typeface="Quicksand Bold"/>
                <a:cs typeface="Quicksand Bold"/>
                <a:sym typeface="Quicksand Bold"/>
              </a:rPr>
              <a:t>Convert parameters from </a:t>
            </a:r>
            <a:r>
              <a:rPr lang="en-US" b="true" sz="2999">
                <a:solidFill>
                  <a:srgbClr val="FF5757"/>
                </a:solidFill>
                <a:latin typeface="Quicksand Bold"/>
                <a:ea typeface="Quicksand Bold"/>
                <a:cs typeface="Quicksand Bold"/>
                <a:sym typeface="Quicksand Bold"/>
              </a:rPr>
              <a:t>Float32</a:t>
            </a:r>
            <a:r>
              <a:rPr lang="en-US" b="true" sz="2999">
                <a:solidFill>
                  <a:srgbClr val="48768F"/>
                </a:solidFill>
                <a:latin typeface="Quicksand Bold"/>
                <a:ea typeface="Quicksand Bold"/>
                <a:cs typeface="Quicksand Bold"/>
                <a:sym typeface="Quicksand Bold"/>
              </a:rPr>
              <a:t> to </a:t>
            </a:r>
            <a:r>
              <a:rPr lang="en-US" b="true" sz="2999">
                <a:solidFill>
                  <a:srgbClr val="FF5757"/>
                </a:solidFill>
                <a:latin typeface="Quicksand Bold"/>
                <a:ea typeface="Quicksand Bold"/>
                <a:cs typeface="Quicksand Bold"/>
                <a:sym typeface="Quicksand Bold"/>
              </a:rPr>
              <a:t>Int8</a:t>
            </a:r>
          </a:p>
          <a:p>
            <a:pPr algn="just" marL="647695" indent="-323848" lvl="1">
              <a:lnSpc>
                <a:spcPts val="4199"/>
              </a:lnSpc>
              <a:buFont typeface="Arial"/>
              <a:buChar char="•"/>
            </a:pPr>
            <a:r>
              <a:rPr lang="en-US" b="true" sz="2999">
                <a:solidFill>
                  <a:srgbClr val="48768F"/>
                </a:solidFill>
                <a:latin typeface="Quicksand Bold"/>
                <a:ea typeface="Quicksand Bold"/>
                <a:cs typeface="Quicksand Bold"/>
                <a:sym typeface="Quicksand Bold"/>
              </a:rPr>
              <a:t>Apply </a:t>
            </a:r>
            <a:r>
              <a:rPr lang="en-US" b="true" sz="2999">
                <a:solidFill>
                  <a:srgbClr val="FF5757"/>
                </a:solidFill>
                <a:latin typeface="Quicksand Bold"/>
                <a:ea typeface="Quicksand Bold"/>
                <a:cs typeface="Quicksand Bold"/>
                <a:sym typeface="Quicksand Bold"/>
              </a:rPr>
              <a:t>Quantization Aware Training (QAT)</a:t>
            </a:r>
            <a:r>
              <a:rPr lang="en-US" b="true" sz="2999">
                <a:solidFill>
                  <a:srgbClr val="48768F"/>
                </a:solidFill>
                <a:latin typeface="Quicksand Bold"/>
                <a:ea typeface="Quicksand Bold"/>
                <a:cs typeface="Quicksand Bold"/>
                <a:sym typeface="Quicksand Bold"/>
              </a:rPr>
              <a:t> technique</a:t>
            </a:r>
          </a:p>
          <a:p>
            <a:pPr algn="just" marL="647695" indent="-323848" lvl="1">
              <a:lnSpc>
                <a:spcPts val="4199"/>
              </a:lnSpc>
              <a:buFont typeface="Arial"/>
              <a:buChar char="•"/>
            </a:pPr>
            <a:r>
              <a:rPr lang="en-US" b="true" sz="2999">
                <a:solidFill>
                  <a:srgbClr val="48768F"/>
                </a:solidFill>
                <a:latin typeface="Quicksand Bold"/>
                <a:ea typeface="Quicksand Bold"/>
                <a:cs typeface="Quicksand Bold"/>
                <a:sym typeface="Quicksand Bold"/>
              </a:rPr>
              <a:t>Detailed Flow</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11373"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38</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3493371" y="3646083"/>
            <a:ext cx="11301259" cy="2994834"/>
          </a:xfrm>
          <a:custGeom>
            <a:avLst/>
            <a:gdLst/>
            <a:ahLst/>
            <a:cxnLst/>
            <a:rect r="r" b="b" t="t" l="l"/>
            <a:pathLst>
              <a:path h="2994834" w="11301259">
                <a:moveTo>
                  <a:pt x="0" y="0"/>
                </a:moveTo>
                <a:lnTo>
                  <a:pt x="11301258" y="0"/>
                </a:lnTo>
                <a:lnTo>
                  <a:pt x="11301258" y="2994834"/>
                </a:lnTo>
                <a:lnTo>
                  <a:pt x="0" y="2994834"/>
                </a:lnTo>
                <a:lnTo>
                  <a:pt x="0" y="0"/>
                </a:lnTo>
                <a:close/>
              </a:path>
            </a:pathLst>
          </a:custGeom>
          <a:blipFill>
            <a:blip r:embed="rId3"/>
            <a:stretch>
              <a:fillRect l="0" t="0" r="0"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00" y="742670"/>
            <a:ext cx="896344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Softmax Accuracy Loss</a:t>
            </a:r>
          </a:p>
        </p:txBody>
      </p:sp>
      <p:sp>
        <p:nvSpPr>
          <p:cNvPr name="TextBox 13" id="13"/>
          <p:cNvSpPr txBox="true"/>
          <p:nvPr/>
        </p:nvSpPr>
        <p:spPr>
          <a:xfrm rot="0">
            <a:off x="333031" y="6574242"/>
            <a:ext cx="17561299" cy="580391"/>
          </a:xfrm>
          <a:prstGeom prst="rect">
            <a:avLst/>
          </a:prstGeom>
        </p:spPr>
        <p:txBody>
          <a:bodyPr anchor="t" rtlCol="false" tIns="0" lIns="0" bIns="0" rIns="0">
            <a:spAutoFit/>
          </a:bodyPr>
          <a:lstStyle/>
          <a:p>
            <a:pPr algn="ctr">
              <a:lnSpc>
                <a:spcPts val="4759"/>
              </a:lnSpc>
              <a:spcBef>
                <a:spcPct val="0"/>
              </a:spcBef>
            </a:pPr>
            <a:r>
              <a:rPr lang="en-US" b="true" sz="3399">
                <a:solidFill>
                  <a:srgbClr val="427898"/>
                </a:solidFill>
                <a:latin typeface="Quicksand Bold"/>
                <a:ea typeface="Quicksand Bold"/>
                <a:cs typeface="Quicksand Bold"/>
                <a:sym typeface="Quicksand Bold"/>
              </a:rPr>
              <a:t>Accuracy loss across datasets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9029390"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4</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11113448" y="1992043"/>
            <a:ext cx="3886724" cy="3021928"/>
          </a:xfrm>
          <a:custGeom>
            <a:avLst/>
            <a:gdLst/>
            <a:ahLst/>
            <a:cxnLst/>
            <a:rect r="r" b="b" t="t" l="l"/>
            <a:pathLst>
              <a:path h="3021928" w="3886724">
                <a:moveTo>
                  <a:pt x="0" y="0"/>
                </a:moveTo>
                <a:lnTo>
                  <a:pt x="3886725" y="0"/>
                </a:lnTo>
                <a:lnTo>
                  <a:pt x="3886725" y="3021928"/>
                </a:lnTo>
                <a:lnTo>
                  <a:pt x="0" y="3021928"/>
                </a:lnTo>
                <a:lnTo>
                  <a:pt x="0" y="0"/>
                </a:lnTo>
                <a:close/>
              </a:path>
            </a:pathLst>
          </a:custGeom>
          <a:blipFill>
            <a:blip r:embed="rId4"/>
            <a:stretch>
              <a:fillRect l="0" t="0" r="0" b="0"/>
            </a:stretch>
          </a:blipFill>
        </p:spPr>
      </p:sp>
      <p:sp>
        <p:nvSpPr>
          <p:cNvPr name="Freeform 11" id="11"/>
          <p:cNvSpPr/>
          <p:nvPr/>
        </p:nvSpPr>
        <p:spPr>
          <a:xfrm flipH="false" flipV="false" rot="0">
            <a:off x="9514050" y="5013971"/>
            <a:ext cx="7563412" cy="4330054"/>
          </a:xfrm>
          <a:custGeom>
            <a:avLst/>
            <a:gdLst/>
            <a:ahLst/>
            <a:cxnLst/>
            <a:rect r="r" b="b" t="t" l="l"/>
            <a:pathLst>
              <a:path h="4330054" w="7563412">
                <a:moveTo>
                  <a:pt x="0" y="0"/>
                </a:moveTo>
                <a:lnTo>
                  <a:pt x="7563412" y="0"/>
                </a:lnTo>
                <a:lnTo>
                  <a:pt x="7563412" y="4330054"/>
                </a:lnTo>
                <a:lnTo>
                  <a:pt x="0" y="4330054"/>
                </a:lnTo>
                <a:lnTo>
                  <a:pt x="0" y="0"/>
                </a:lnTo>
                <a:close/>
              </a:path>
            </a:pathLst>
          </a:custGeom>
          <a:blipFill>
            <a:blip r:embed="rId5"/>
            <a:stretch>
              <a:fillRect l="0" t="0" r="0" b="0"/>
            </a:stretch>
          </a:blipFill>
        </p:spPr>
      </p:sp>
      <p:sp>
        <p:nvSpPr>
          <p:cNvPr name="TextBox 12" id="12"/>
          <p:cNvSpPr txBox="true"/>
          <p:nvPr/>
        </p:nvSpPr>
        <p:spPr>
          <a:xfrm rot="0">
            <a:off x="844554" y="2092325"/>
            <a:ext cx="8184836" cy="8566150"/>
          </a:xfrm>
          <a:prstGeom prst="rect">
            <a:avLst/>
          </a:prstGeom>
        </p:spPr>
        <p:txBody>
          <a:bodyPr anchor="t" rtlCol="false" tIns="0" lIns="0" bIns="0" rIns="0">
            <a:spAutoFit/>
          </a:bodyPr>
          <a:lstStyle/>
          <a:p>
            <a:pPr algn="just">
              <a:lnSpc>
                <a:spcPts val="3499"/>
              </a:lnSpc>
            </a:pPr>
            <a:r>
              <a:rPr lang="en-US" sz="2499" b="true">
                <a:solidFill>
                  <a:srgbClr val="EDBE12"/>
                </a:solidFill>
                <a:latin typeface="Quicksand Bold"/>
                <a:ea typeface="Quicksand Bold"/>
                <a:cs typeface="Quicksand Bold"/>
                <a:sym typeface="Quicksand Bold"/>
              </a:rPr>
              <a:t>GCN</a:t>
            </a:r>
            <a:r>
              <a:rPr lang="en-US" sz="2499" b="true">
                <a:solidFill>
                  <a:srgbClr val="000000"/>
                </a:solidFill>
                <a:latin typeface="Quicksand Bold"/>
                <a:ea typeface="Quicksand Bold"/>
                <a:cs typeface="Quicksand Bold"/>
                <a:sym typeface="Quicksand Bold"/>
              </a:rPr>
              <a:t>:</a:t>
            </a:r>
          </a:p>
          <a:p>
            <a:pPr algn="just" marL="539748" indent="-269874" lvl="1">
              <a:lnSpc>
                <a:spcPts val="3499"/>
              </a:lnSpc>
              <a:buFont typeface="Arial"/>
              <a:buChar char="•"/>
            </a:pPr>
            <a:r>
              <a:rPr lang="en-US" sz="2499">
                <a:solidFill>
                  <a:srgbClr val="000000"/>
                </a:solidFill>
                <a:latin typeface="Quicksand"/>
                <a:ea typeface="Quicksand"/>
                <a:cs typeface="Quicksand"/>
                <a:sym typeface="Quicksand"/>
              </a:rPr>
              <a:t>Used in tasks like </a:t>
            </a:r>
            <a:r>
              <a:rPr lang="en-US" b="true" sz="2499">
                <a:solidFill>
                  <a:srgbClr val="000000"/>
                </a:solidFill>
                <a:latin typeface="Quicksand Bold"/>
                <a:ea typeface="Quicksand Bold"/>
                <a:cs typeface="Quicksand Bold"/>
                <a:sym typeface="Quicksand Bold"/>
              </a:rPr>
              <a:t>node classification</a:t>
            </a:r>
            <a:r>
              <a:rPr lang="en-US" sz="2499">
                <a:solidFill>
                  <a:srgbClr val="000000"/>
                </a:solidFill>
                <a:latin typeface="Quicksand"/>
                <a:ea typeface="Quicksand"/>
                <a:cs typeface="Quicksand"/>
                <a:sym typeface="Quicksand"/>
              </a:rPr>
              <a:t> and</a:t>
            </a:r>
            <a:r>
              <a:rPr lang="en-US" b="true" sz="2499">
                <a:solidFill>
                  <a:srgbClr val="000000"/>
                </a:solidFill>
                <a:latin typeface="Quicksand Bold"/>
                <a:ea typeface="Quicksand Bold"/>
                <a:cs typeface="Quicksand Bold"/>
                <a:sym typeface="Quicksand Bold"/>
              </a:rPr>
              <a:t> link prediction</a:t>
            </a:r>
          </a:p>
          <a:p>
            <a:pPr algn="just" marL="539748" indent="-269874" lvl="1">
              <a:lnSpc>
                <a:spcPts val="3499"/>
              </a:lnSpc>
              <a:buFont typeface="Arial"/>
              <a:buChar char="•"/>
            </a:pPr>
            <a:r>
              <a:rPr lang="en-US" sz="2499">
                <a:solidFill>
                  <a:srgbClr val="000000"/>
                </a:solidFill>
                <a:latin typeface="Quicksand"/>
                <a:ea typeface="Quicksand"/>
                <a:cs typeface="Quicksand"/>
                <a:sym typeface="Quicksand"/>
              </a:rPr>
              <a:t>But</a:t>
            </a:r>
            <a:r>
              <a:rPr lang="en-US" b="true" sz="2499">
                <a:solidFill>
                  <a:srgbClr val="000000"/>
                </a:solidFill>
                <a:latin typeface="Quicksand Bold"/>
                <a:ea typeface="Quicksand Bold"/>
                <a:cs typeface="Quicksand Bold"/>
                <a:sym typeface="Quicksand Bold"/>
              </a:rPr>
              <a:t> poor performance</a:t>
            </a:r>
            <a:r>
              <a:rPr lang="en-US" sz="2499">
                <a:solidFill>
                  <a:srgbClr val="000000"/>
                </a:solidFill>
                <a:latin typeface="Quicksand"/>
                <a:ea typeface="Quicksand"/>
                <a:cs typeface="Quicksand"/>
                <a:sym typeface="Quicksand"/>
              </a:rPr>
              <a:t> on dynamic and inductive tasks. </a:t>
            </a:r>
          </a:p>
          <a:p>
            <a:pPr algn="just">
              <a:lnSpc>
                <a:spcPts val="3499"/>
              </a:lnSpc>
            </a:pPr>
          </a:p>
          <a:p>
            <a:pPr algn="just">
              <a:lnSpc>
                <a:spcPts val="3499"/>
              </a:lnSpc>
            </a:pPr>
            <a:r>
              <a:rPr lang="en-US" sz="2499" b="true">
                <a:solidFill>
                  <a:srgbClr val="EDBE12"/>
                </a:solidFill>
                <a:latin typeface="Quicksand Bold"/>
                <a:ea typeface="Quicksand Bold"/>
                <a:cs typeface="Quicksand Bold"/>
                <a:sym typeface="Quicksand Bold"/>
              </a:rPr>
              <a:t>GAT</a:t>
            </a:r>
            <a:r>
              <a:rPr lang="en-US" sz="2499" b="true">
                <a:solidFill>
                  <a:srgbClr val="000000"/>
                </a:solidFill>
                <a:latin typeface="Quicksand Bold"/>
                <a:ea typeface="Quicksand Bold"/>
                <a:cs typeface="Quicksand Bold"/>
                <a:sym typeface="Quicksand Bold"/>
              </a:rPr>
              <a:t>:</a:t>
            </a:r>
            <a:r>
              <a:rPr lang="en-US" sz="2499">
                <a:solidFill>
                  <a:srgbClr val="000000"/>
                </a:solidFill>
                <a:latin typeface="Quicksand"/>
                <a:ea typeface="Quicksand"/>
                <a:cs typeface="Quicksand"/>
                <a:sym typeface="Quicksand"/>
              </a:rPr>
              <a:t> </a:t>
            </a:r>
          </a:p>
          <a:p>
            <a:pPr algn="just" marL="539748" indent="-269874" lvl="1">
              <a:lnSpc>
                <a:spcPts val="3499"/>
              </a:lnSpc>
              <a:buFont typeface="Arial"/>
              <a:buChar char="•"/>
            </a:pPr>
            <a:r>
              <a:rPr lang="en-US" sz="2499">
                <a:solidFill>
                  <a:srgbClr val="000000"/>
                </a:solidFill>
                <a:latin typeface="Quicksand"/>
                <a:ea typeface="Quicksand"/>
                <a:cs typeface="Quicksand"/>
                <a:sym typeface="Quicksand"/>
              </a:rPr>
              <a:t>Improves flexibility with an </a:t>
            </a:r>
            <a:r>
              <a:rPr lang="en-US" b="true" sz="2499">
                <a:solidFill>
                  <a:srgbClr val="000000"/>
                </a:solidFill>
                <a:latin typeface="Quicksand Bold"/>
                <a:ea typeface="Quicksand Bold"/>
                <a:cs typeface="Quicksand Bold"/>
                <a:sym typeface="Quicksand Bold"/>
              </a:rPr>
              <a:t>attention mechanism</a:t>
            </a:r>
            <a:r>
              <a:rPr lang="en-US" sz="2499">
                <a:solidFill>
                  <a:srgbClr val="000000"/>
                </a:solidFill>
                <a:latin typeface="Quicksand"/>
                <a:ea typeface="Quicksand"/>
                <a:cs typeface="Quicksand"/>
                <a:sym typeface="Quicksand"/>
              </a:rPr>
              <a:t>, focusing on </a:t>
            </a:r>
            <a:r>
              <a:rPr lang="en-US" b="true" sz="2499">
                <a:solidFill>
                  <a:srgbClr val="000000"/>
                </a:solidFill>
                <a:latin typeface="Quicksand Bold"/>
                <a:ea typeface="Quicksand Bold"/>
                <a:cs typeface="Quicksand Bold"/>
                <a:sym typeface="Quicksand Bold"/>
              </a:rPr>
              <a:t>important node relationships</a:t>
            </a:r>
            <a:r>
              <a:rPr lang="en-US" sz="2499">
                <a:solidFill>
                  <a:srgbClr val="000000"/>
                </a:solidFill>
                <a:latin typeface="Quicksand"/>
                <a:ea typeface="Quicksand"/>
                <a:cs typeface="Quicksand"/>
                <a:sym typeface="Quicksand"/>
              </a:rPr>
              <a:t>, </a:t>
            </a:r>
          </a:p>
          <a:p>
            <a:pPr algn="just" marL="539748" indent="-269874" lvl="1">
              <a:lnSpc>
                <a:spcPts val="3499"/>
              </a:lnSpc>
              <a:buFont typeface="Arial"/>
              <a:buChar char="•"/>
            </a:pPr>
            <a:r>
              <a:rPr lang="en-US" sz="2499">
                <a:solidFill>
                  <a:srgbClr val="000000"/>
                </a:solidFill>
                <a:latin typeface="Quicksand"/>
                <a:ea typeface="Quicksand"/>
                <a:cs typeface="Quicksand"/>
                <a:sym typeface="Quicksand"/>
              </a:rPr>
              <a:t>M</a:t>
            </a:r>
            <a:r>
              <a:rPr lang="en-US" sz="2499">
                <a:solidFill>
                  <a:srgbClr val="000000"/>
                </a:solidFill>
                <a:latin typeface="Quicksand"/>
                <a:ea typeface="Quicksand"/>
                <a:cs typeface="Quicksand"/>
                <a:sym typeface="Quicksand"/>
              </a:rPr>
              <a:t>ake it better for complex, dynamic, and real-time tasks.</a:t>
            </a:r>
          </a:p>
          <a:p>
            <a:pPr algn="just">
              <a:lnSpc>
                <a:spcPts val="3499"/>
              </a:lnSpc>
            </a:pPr>
          </a:p>
          <a:p>
            <a:pPr algn="just">
              <a:lnSpc>
                <a:spcPts val="4199"/>
              </a:lnSpc>
            </a:pPr>
            <a:r>
              <a:rPr lang="en-US" sz="2999">
                <a:solidFill>
                  <a:srgbClr val="000000"/>
                </a:solidFill>
                <a:latin typeface="Quicksand"/>
                <a:ea typeface="Quicksand"/>
                <a:cs typeface="Quicksand"/>
                <a:sym typeface="Quicksand"/>
              </a:rPr>
              <a:t>==&gt; </a:t>
            </a:r>
            <a:r>
              <a:rPr lang="en-US" sz="2999" b="true">
                <a:solidFill>
                  <a:srgbClr val="427898"/>
                </a:solidFill>
                <a:latin typeface="Quicksand Bold"/>
                <a:ea typeface="Quicksand Bold"/>
                <a:cs typeface="Quicksand Bold"/>
                <a:sym typeface="Quicksand Bold"/>
              </a:rPr>
              <a:t>FPGA-based accelerators for GAT are needed to accelerate the computation of GAT operations.</a:t>
            </a:r>
          </a:p>
          <a:p>
            <a:pPr algn="just">
              <a:lnSpc>
                <a:spcPts val="3499"/>
              </a:lnSpc>
            </a:pPr>
          </a:p>
          <a:p>
            <a:pPr algn="just">
              <a:lnSpc>
                <a:spcPts val="3499"/>
              </a:lnSpc>
            </a:pPr>
          </a:p>
          <a:p>
            <a:pPr algn="just">
              <a:lnSpc>
                <a:spcPts val="3499"/>
              </a:lnSpc>
            </a:pPr>
          </a:p>
          <a:p>
            <a:pPr algn="just">
              <a:lnSpc>
                <a:spcPts val="3499"/>
              </a:lnSpc>
            </a:pPr>
            <a:r>
              <a:rPr lang="en-US" sz="2499">
                <a:solidFill>
                  <a:srgbClr val="000000"/>
                </a:solidFill>
                <a:latin typeface="Quicksand"/>
                <a:ea typeface="Quicksand"/>
                <a:cs typeface="Quicksand"/>
                <a:sym typeface="Quicksand"/>
              </a:rPr>
              <a:t>.</a:t>
            </a:r>
          </a:p>
        </p:txBody>
      </p:sp>
      <p:sp>
        <p:nvSpPr>
          <p:cNvPr name="TextBox 13" id="13"/>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4" id="14"/>
          <p:cNvSpPr txBox="true"/>
          <p:nvPr/>
        </p:nvSpPr>
        <p:spPr>
          <a:xfrm rot="0">
            <a:off x="844554" y="651420"/>
            <a:ext cx="7527131" cy="928745"/>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Graph Neural Network</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FFFFF"/>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sp>
        <p:nvSpPr>
          <p:cNvPr name="TextBox 6" id="6"/>
          <p:cNvSpPr txBox="true"/>
          <p:nvPr/>
        </p:nvSpPr>
        <p:spPr>
          <a:xfrm rot="0">
            <a:off x="8911373" y="92678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39</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2370120" y="3661291"/>
            <a:ext cx="13487913" cy="2377245"/>
          </a:xfrm>
          <a:custGeom>
            <a:avLst/>
            <a:gdLst/>
            <a:ahLst/>
            <a:cxnLst/>
            <a:rect r="r" b="b" t="t" l="l"/>
            <a:pathLst>
              <a:path h="2377245" w="13487913">
                <a:moveTo>
                  <a:pt x="0" y="0"/>
                </a:moveTo>
                <a:lnTo>
                  <a:pt x="13487913" y="0"/>
                </a:lnTo>
                <a:lnTo>
                  <a:pt x="13487913" y="2377244"/>
                </a:lnTo>
                <a:lnTo>
                  <a:pt x="0" y="2377244"/>
                </a:lnTo>
                <a:lnTo>
                  <a:pt x="0" y="0"/>
                </a:lnTo>
                <a:close/>
              </a:path>
            </a:pathLst>
          </a:custGeom>
          <a:blipFill>
            <a:blip r:embed="rId3"/>
            <a:stretch>
              <a:fillRect l="0" t="0" r="0" b="0"/>
            </a:stretch>
          </a:blipFill>
          <a:ln w="38100" cap="sq">
            <a:solidFill>
              <a:srgbClr val="000000"/>
            </a:solidFill>
            <a:prstDash val="solid"/>
            <a:miter/>
          </a:ln>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00" y="742670"/>
            <a:ext cx="896344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Latency Comparison</a:t>
            </a:r>
          </a:p>
        </p:txBody>
      </p:sp>
      <p:sp>
        <p:nvSpPr>
          <p:cNvPr name="TextBox 13" id="13"/>
          <p:cNvSpPr txBox="true"/>
          <p:nvPr/>
        </p:nvSpPr>
        <p:spPr>
          <a:xfrm rot="0">
            <a:off x="363968" y="6173755"/>
            <a:ext cx="17561299" cy="497841"/>
          </a:xfrm>
          <a:prstGeom prst="rect">
            <a:avLst/>
          </a:prstGeom>
        </p:spPr>
        <p:txBody>
          <a:bodyPr anchor="t" rtlCol="false" tIns="0" lIns="0" bIns="0" rIns="0">
            <a:spAutoFit/>
          </a:bodyPr>
          <a:lstStyle/>
          <a:p>
            <a:pPr algn="ctr">
              <a:lnSpc>
                <a:spcPts val="4059"/>
              </a:lnSpc>
              <a:spcBef>
                <a:spcPct val="0"/>
              </a:spcBef>
            </a:pPr>
            <a:r>
              <a:rPr lang="en-US" b="true" sz="2899">
                <a:solidFill>
                  <a:srgbClr val="48768F"/>
                </a:solidFill>
                <a:latin typeface="Quicksand Bold"/>
                <a:ea typeface="Quicksand Bold"/>
                <a:cs typeface="Quicksand Bold"/>
                <a:sym typeface="Quicksand Bold"/>
              </a:rPr>
              <a:t>Comparison with FPGA-based accelerators on latency</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grpSp>
        <p:nvGrpSpPr>
          <p:cNvPr name="Group 13" id="13"/>
          <p:cNvGrpSpPr/>
          <p:nvPr/>
        </p:nvGrpSpPr>
        <p:grpSpPr>
          <a:xfrm rot="0">
            <a:off x="694614" y="6951112"/>
            <a:ext cx="668329" cy="66832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15" id="15"/>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16900099" y="6951112"/>
            <a:ext cx="668329" cy="6683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18" id="18"/>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9" id="19"/>
          <p:cNvSpPr/>
          <p:nvPr/>
        </p:nvSpPr>
        <p:spPr>
          <a:xfrm>
            <a:off x="1002518" y="3813886"/>
            <a:ext cx="1224" cy="2659183"/>
          </a:xfrm>
          <a:prstGeom prst="line">
            <a:avLst/>
          </a:prstGeom>
          <a:ln cap="flat" w="47625">
            <a:solidFill>
              <a:srgbClr val="CFDDE6"/>
            </a:solidFill>
            <a:prstDash val="solid"/>
            <a:headEnd type="oval" len="lg" w="lg"/>
            <a:tailEnd type="oval" len="lg" w="lg"/>
          </a:ln>
        </p:spPr>
      </p:sp>
      <p:sp>
        <p:nvSpPr>
          <p:cNvPr name="AutoShape 20" id="20"/>
          <p:cNvSpPr/>
          <p:nvPr/>
        </p:nvSpPr>
        <p:spPr>
          <a:xfrm>
            <a:off x="17234263" y="3813897"/>
            <a:ext cx="1224" cy="2659183"/>
          </a:xfrm>
          <a:prstGeom prst="line">
            <a:avLst/>
          </a:prstGeom>
          <a:ln cap="flat" w="47625">
            <a:solidFill>
              <a:srgbClr val="CFDDE6"/>
            </a:solidFill>
            <a:prstDash val="solid"/>
            <a:headEnd type="oval" len="lg" w="lg"/>
            <a:tailEnd type="oval" len="lg" w="lg"/>
          </a:ln>
        </p:spPr>
      </p:sp>
      <p:sp>
        <p:nvSpPr>
          <p:cNvPr name="Freeform 21" id="21"/>
          <p:cNvSpPr/>
          <p:nvPr/>
        </p:nvSpPr>
        <p:spPr>
          <a:xfrm flipH="false" flipV="false" rot="0">
            <a:off x="2441894" y="4172568"/>
            <a:ext cx="13354217" cy="2186753"/>
          </a:xfrm>
          <a:custGeom>
            <a:avLst/>
            <a:gdLst/>
            <a:ahLst/>
            <a:cxnLst/>
            <a:rect r="r" b="b" t="t" l="l"/>
            <a:pathLst>
              <a:path h="2186753" w="13354217">
                <a:moveTo>
                  <a:pt x="0" y="0"/>
                </a:moveTo>
                <a:lnTo>
                  <a:pt x="13354217" y="0"/>
                </a:lnTo>
                <a:lnTo>
                  <a:pt x="13354217" y="2186753"/>
                </a:lnTo>
                <a:lnTo>
                  <a:pt x="0" y="2186753"/>
                </a:lnTo>
                <a:lnTo>
                  <a:pt x="0" y="0"/>
                </a:lnTo>
                <a:close/>
              </a:path>
            </a:pathLst>
          </a:custGeom>
          <a:blipFill>
            <a:blip r:embed="rId2"/>
            <a:stretch>
              <a:fillRect l="0" t="0" r="0" b="0"/>
            </a:stretch>
          </a:blipFill>
          <a:ln w="28575" cap="sq">
            <a:solidFill>
              <a:srgbClr val="000000"/>
            </a:solidFill>
            <a:prstDash val="solid"/>
            <a:miter/>
          </a:ln>
        </p:spPr>
      </p:sp>
      <p:sp>
        <p:nvSpPr>
          <p:cNvPr name="TextBox 22" id="22"/>
          <p:cNvSpPr txBox="true"/>
          <p:nvPr/>
        </p:nvSpPr>
        <p:spPr>
          <a:xfrm rot="0">
            <a:off x="8939830" y="930592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40</a:t>
            </a:r>
          </a:p>
        </p:txBody>
      </p:sp>
      <p:sp>
        <p:nvSpPr>
          <p:cNvPr name="TextBox 23" id="23"/>
          <p:cNvSpPr txBox="true"/>
          <p:nvPr/>
        </p:nvSpPr>
        <p:spPr>
          <a:xfrm rot="0">
            <a:off x="1028778" y="1064039"/>
            <a:ext cx="6059835" cy="928745"/>
          </a:xfrm>
          <a:prstGeom prst="rect">
            <a:avLst/>
          </a:prstGeom>
        </p:spPr>
        <p:txBody>
          <a:bodyPr anchor="t" rtlCol="false" tIns="0" lIns="0" bIns="0" rIns="0">
            <a:spAutoFit/>
          </a:bodyPr>
          <a:lstStyle/>
          <a:p>
            <a:pPr algn="ctr">
              <a:lnSpc>
                <a:spcPts val="7609"/>
              </a:lnSpc>
            </a:pPr>
            <a:r>
              <a:rPr lang="en-US" sz="5435" b="true">
                <a:solidFill>
                  <a:srgbClr val="545454"/>
                </a:solidFill>
                <a:latin typeface="Quicksand Bold"/>
                <a:ea typeface="Quicksand Bold"/>
                <a:cs typeface="Quicksand Bold"/>
                <a:sym typeface="Quicksand Bold"/>
              </a:rPr>
              <a:t>GAT With Dataset </a:t>
            </a:r>
          </a:p>
        </p:txBody>
      </p:sp>
      <p:sp>
        <p:nvSpPr>
          <p:cNvPr name="TextBox 24" id="24"/>
          <p:cNvSpPr txBox="true"/>
          <p:nvPr/>
        </p:nvSpPr>
        <p:spPr>
          <a:xfrm rot="0">
            <a:off x="866523" y="2136567"/>
            <a:ext cx="10803041" cy="1552576"/>
          </a:xfrm>
          <a:prstGeom prst="rect">
            <a:avLst/>
          </a:prstGeom>
        </p:spPr>
        <p:txBody>
          <a:bodyPr anchor="t" rtlCol="false" tIns="0" lIns="0" bIns="0" rIns="0">
            <a:spAutoFit/>
          </a:bodyPr>
          <a:lstStyle/>
          <a:p>
            <a:pPr algn="just" marL="647695" indent="-323848" lvl="1">
              <a:lnSpc>
                <a:spcPts val="4199"/>
              </a:lnSpc>
              <a:buFont typeface="Arial"/>
              <a:buChar char="•"/>
            </a:pPr>
            <a:r>
              <a:rPr lang="en-US" b="true" sz="2999">
                <a:solidFill>
                  <a:srgbClr val="48768F"/>
                </a:solidFill>
                <a:latin typeface="Quicksand Bold"/>
                <a:ea typeface="Quicksand Bold"/>
                <a:cs typeface="Quicksand Bold"/>
                <a:sym typeface="Quicksand Bold"/>
              </a:rPr>
              <a:t>Cora (Previous Slide)</a:t>
            </a:r>
          </a:p>
          <a:p>
            <a:pPr algn="just" marL="647695" indent="-323848" lvl="1">
              <a:lnSpc>
                <a:spcPts val="4199"/>
              </a:lnSpc>
              <a:buFont typeface="Arial"/>
              <a:buChar char="•"/>
            </a:pPr>
            <a:r>
              <a:rPr lang="en-US" b="true" sz="2999">
                <a:solidFill>
                  <a:srgbClr val="EF3A5D"/>
                </a:solidFill>
                <a:latin typeface="Quicksand Bold"/>
                <a:ea typeface="Quicksand Bold"/>
                <a:cs typeface="Quicksand Bold"/>
                <a:sym typeface="Quicksand Bold"/>
              </a:rPr>
              <a:t>CiteSeer</a:t>
            </a:r>
          </a:p>
          <a:p>
            <a:pPr algn="just" marL="647695" indent="-323848" lvl="1">
              <a:lnSpc>
                <a:spcPts val="4199"/>
              </a:lnSpc>
              <a:buFont typeface="Arial"/>
              <a:buChar char="•"/>
            </a:pPr>
            <a:r>
              <a:rPr lang="en-US" b="true" sz="2999">
                <a:solidFill>
                  <a:srgbClr val="EF3A5D"/>
                </a:solidFill>
                <a:latin typeface="Quicksand Bold"/>
                <a:ea typeface="Quicksand Bold"/>
                <a:cs typeface="Quicksand Bold"/>
                <a:sym typeface="Quicksand Bold"/>
              </a:rPr>
              <a:t>PubMed</a:t>
            </a:r>
          </a:p>
        </p:txBody>
      </p:sp>
      <p:sp>
        <p:nvSpPr>
          <p:cNvPr name="TextBox 25" id="25"/>
          <p:cNvSpPr txBox="true"/>
          <p:nvPr/>
        </p:nvSpPr>
        <p:spPr>
          <a:xfrm rot="0">
            <a:off x="3456601" y="6816521"/>
            <a:ext cx="10966459" cy="476250"/>
          </a:xfrm>
          <a:prstGeom prst="rect">
            <a:avLst/>
          </a:prstGeom>
        </p:spPr>
        <p:txBody>
          <a:bodyPr anchor="t" rtlCol="false" tIns="0" lIns="0" bIns="0" rIns="0">
            <a:spAutoFit/>
          </a:bodyPr>
          <a:lstStyle/>
          <a:p>
            <a:pPr algn="ctr">
              <a:lnSpc>
                <a:spcPts val="3899"/>
              </a:lnSpc>
            </a:pPr>
            <a:r>
              <a:rPr lang="en-US" b="true" sz="2999">
                <a:solidFill>
                  <a:srgbClr val="000000"/>
                </a:solidFill>
                <a:latin typeface="Quicksand Bold"/>
                <a:ea typeface="Quicksand Bold"/>
                <a:cs typeface="Quicksand Bold"/>
                <a:sym typeface="Quicksand Bold"/>
              </a:rPr>
              <a:t>Dataset information with Nodes, Edges and Features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7554" y="397289"/>
            <a:ext cx="16231746" cy="771525"/>
            <a:chOff x="0" y="0"/>
            <a:chExt cx="21642328" cy="1028700"/>
          </a:xfrm>
        </p:grpSpPr>
        <p:sp>
          <p:nvSpPr>
            <p:cNvPr name="AutoShape 6" id="6"/>
            <p:cNvSpPr/>
            <p:nvPr/>
          </p:nvSpPr>
          <p:spPr>
            <a:xfrm flipV="true">
              <a:off x="67" y="508000"/>
              <a:ext cx="9697897" cy="12700"/>
            </a:xfrm>
            <a:prstGeom prst="line">
              <a:avLst/>
            </a:prstGeom>
            <a:ln cap="flat" w="101600">
              <a:solidFill>
                <a:srgbClr val="CFDDE6"/>
              </a:solidFill>
              <a:prstDash val="solid"/>
              <a:headEnd type="oval" len="lg" w="lg"/>
              <a:tailEnd type="none" len="sm" w="sm"/>
            </a:ln>
          </p:spPr>
        </p:sp>
        <p:grpSp>
          <p:nvGrpSpPr>
            <p:cNvPr name="Group 7" id="7"/>
            <p:cNvGrpSpPr/>
            <p:nvPr/>
          </p:nvGrpSpPr>
          <p:grpSpPr>
            <a:xfrm rot="0">
              <a:off x="10306031"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9" id="9"/>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10" id="10"/>
            <p:cNvSpPr/>
            <p:nvPr/>
          </p:nvSpPr>
          <p:spPr>
            <a:xfrm flipV="true">
              <a:off x="11944364" y="501650"/>
              <a:ext cx="9697897" cy="12700"/>
            </a:xfrm>
            <a:prstGeom prst="line">
              <a:avLst/>
            </a:prstGeom>
            <a:ln cap="flat" w="101600">
              <a:solidFill>
                <a:srgbClr val="CFDDE6"/>
              </a:solidFill>
              <a:prstDash val="solid"/>
              <a:headEnd type="none" len="sm" w="sm"/>
              <a:tailEnd type="oval" len="lg" w="lg"/>
            </a:ln>
          </p:spPr>
        </p:sp>
      </p:grpSp>
      <p:sp>
        <p:nvSpPr>
          <p:cNvPr name="AutoShape 11" id="11"/>
          <p:cNvSpPr/>
          <p:nvPr/>
        </p:nvSpPr>
        <p:spPr>
          <a:xfrm flipV="true">
            <a:off x="1028778" y="9599574"/>
            <a:ext cx="7729459" cy="6331"/>
          </a:xfrm>
          <a:prstGeom prst="line">
            <a:avLst/>
          </a:prstGeom>
          <a:ln cap="flat" w="76200">
            <a:solidFill>
              <a:srgbClr val="CFDDE6"/>
            </a:solidFill>
            <a:prstDash val="solid"/>
            <a:headEnd type="oval" len="lg" w="lg"/>
            <a:tailEnd type="none" len="sm" w="sm"/>
          </a:ln>
        </p:spPr>
      </p:sp>
      <p:sp>
        <p:nvSpPr>
          <p:cNvPr name="AutoShape 12" id="12"/>
          <p:cNvSpPr/>
          <p:nvPr/>
        </p:nvSpPr>
        <p:spPr>
          <a:xfrm flipV="true">
            <a:off x="9529762" y="9586912"/>
            <a:ext cx="7730662" cy="12661"/>
          </a:xfrm>
          <a:prstGeom prst="line">
            <a:avLst/>
          </a:prstGeom>
          <a:ln cap="flat" w="76200">
            <a:solidFill>
              <a:srgbClr val="CFDDE6"/>
            </a:solidFill>
            <a:prstDash val="solid"/>
            <a:headEnd type="none" len="sm" w="sm"/>
            <a:tailEnd type="oval" len="lg" w="lg"/>
          </a:ln>
        </p:spPr>
      </p:sp>
      <p:sp>
        <p:nvSpPr>
          <p:cNvPr name="AutoShape 13" id="13"/>
          <p:cNvSpPr/>
          <p:nvPr/>
        </p:nvSpPr>
        <p:spPr>
          <a:xfrm flipV="true">
            <a:off x="2111082" y="3433204"/>
            <a:ext cx="14064691" cy="0"/>
          </a:xfrm>
          <a:prstGeom prst="line">
            <a:avLst/>
          </a:prstGeom>
          <a:ln cap="flat" w="57150">
            <a:solidFill>
              <a:srgbClr val="CFDDE6"/>
            </a:solidFill>
            <a:prstDash val="solid"/>
            <a:headEnd type="oval" len="lg" w="lg"/>
            <a:tailEnd type="oval" len="lg" w="lg"/>
          </a:ln>
        </p:spPr>
      </p:sp>
      <p:sp>
        <p:nvSpPr>
          <p:cNvPr name="TextBox 14" id="14"/>
          <p:cNvSpPr txBox="true"/>
          <p:nvPr/>
        </p:nvSpPr>
        <p:spPr>
          <a:xfrm rot="0">
            <a:off x="5814536" y="4509233"/>
            <a:ext cx="9133516" cy="1316158"/>
          </a:xfrm>
          <a:prstGeom prst="rect">
            <a:avLst/>
          </a:prstGeom>
        </p:spPr>
        <p:txBody>
          <a:bodyPr anchor="t" rtlCol="false" tIns="0" lIns="0" bIns="0" rIns="0">
            <a:spAutoFit/>
          </a:bodyPr>
          <a:lstStyle/>
          <a:p>
            <a:pPr algn="ctr">
              <a:lnSpc>
                <a:spcPts val="10230"/>
              </a:lnSpc>
            </a:pPr>
            <a:r>
              <a:rPr lang="en-US" sz="8974" b="true">
                <a:solidFill>
                  <a:srgbClr val="545454"/>
                </a:solidFill>
                <a:latin typeface="Quicksand Bold"/>
                <a:ea typeface="Quicksand Bold"/>
                <a:cs typeface="Quicksand Bold"/>
                <a:sym typeface="Quicksand Bold"/>
              </a:rPr>
              <a:t>Background</a:t>
            </a:r>
          </a:p>
        </p:txBody>
      </p:sp>
      <p:sp>
        <p:nvSpPr>
          <p:cNvPr name="TextBox 15" id="15"/>
          <p:cNvSpPr txBox="true"/>
          <p:nvPr/>
        </p:nvSpPr>
        <p:spPr>
          <a:xfrm rot="0">
            <a:off x="9029390"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5</a:t>
            </a:r>
          </a:p>
        </p:txBody>
      </p:sp>
      <p:sp>
        <p:nvSpPr>
          <p:cNvPr name="AutoShape 16" id="16"/>
          <p:cNvSpPr/>
          <p:nvPr/>
        </p:nvSpPr>
        <p:spPr>
          <a:xfrm>
            <a:off x="2111082" y="6854092"/>
            <a:ext cx="14064691" cy="0"/>
          </a:xfrm>
          <a:prstGeom prst="line">
            <a:avLst/>
          </a:prstGeom>
          <a:ln cap="flat" w="57150">
            <a:solidFill>
              <a:srgbClr val="CFDDE6"/>
            </a:solidFill>
            <a:prstDash val="solid"/>
            <a:headEnd type="oval" len="lg" w="lg"/>
            <a:tailEnd type="oval" len="lg" w="lg"/>
          </a:ln>
        </p:spPr>
      </p:sp>
      <p:sp>
        <p:nvSpPr>
          <p:cNvPr name="TextBox 17" id="17"/>
          <p:cNvSpPr txBox="true"/>
          <p:nvPr/>
        </p:nvSpPr>
        <p:spPr>
          <a:xfrm rot="0">
            <a:off x="2777125" y="4291624"/>
            <a:ext cx="1646511" cy="1534180"/>
          </a:xfrm>
          <a:prstGeom prst="rect">
            <a:avLst/>
          </a:prstGeom>
        </p:spPr>
        <p:txBody>
          <a:bodyPr anchor="t" rtlCol="false" tIns="0" lIns="0" bIns="0" rIns="0">
            <a:spAutoFit/>
          </a:bodyPr>
          <a:lstStyle/>
          <a:p>
            <a:pPr algn="ctr">
              <a:lnSpc>
                <a:spcPts val="12563"/>
              </a:lnSpc>
            </a:pPr>
            <a:r>
              <a:rPr lang="en-US" sz="8974" b="true">
                <a:solidFill>
                  <a:srgbClr val="57798A"/>
                </a:solidFill>
                <a:latin typeface="Quicksand Bold"/>
                <a:ea typeface="Quicksand Bold"/>
                <a:cs typeface="Quicksand Bold"/>
                <a:sym typeface="Quicksand Bold"/>
              </a:rPr>
              <a:t>02</a:t>
            </a:r>
          </a:p>
        </p:txBody>
      </p:sp>
      <p:grpSp>
        <p:nvGrpSpPr>
          <p:cNvPr name="Group 18" id="18"/>
          <p:cNvGrpSpPr/>
          <p:nvPr/>
        </p:nvGrpSpPr>
        <p:grpSpPr>
          <a:xfrm rot="0">
            <a:off x="4784921" y="4809335"/>
            <a:ext cx="668329" cy="6683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0" id="20"/>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15248580" y="4809335"/>
            <a:ext cx="668329" cy="6683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57150" cap="sq">
              <a:solidFill>
                <a:srgbClr val="CFDDE6"/>
              </a:solidFill>
              <a:prstDash val="solid"/>
              <a:miter/>
            </a:ln>
          </p:spPr>
        </p:sp>
        <p:sp>
          <p:nvSpPr>
            <p:cNvPr name="TextBox 23" id="23"/>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a:off x="1002518" y="3813886"/>
            <a:ext cx="1224" cy="2659183"/>
          </a:xfrm>
          <a:prstGeom prst="line">
            <a:avLst/>
          </a:prstGeom>
          <a:ln cap="flat" w="47625">
            <a:solidFill>
              <a:srgbClr val="CFDDE6"/>
            </a:solidFill>
            <a:prstDash val="solid"/>
            <a:headEnd type="oval" len="lg" w="lg"/>
            <a:tailEnd type="oval" len="lg" w="lg"/>
          </a:ln>
        </p:spPr>
      </p:sp>
      <p:sp>
        <p:nvSpPr>
          <p:cNvPr name="AutoShape 25" id="25"/>
          <p:cNvSpPr/>
          <p:nvPr/>
        </p:nvSpPr>
        <p:spPr>
          <a:xfrm>
            <a:off x="17234263" y="3813897"/>
            <a:ext cx="1224" cy="2659183"/>
          </a:xfrm>
          <a:prstGeom prst="line">
            <a:avLst/>
          </a:prstGeom>
          <a:ln cap="flat" w="47625">
            <a:solidFill>
              <a:srgbClr val="CFDDE6"/>
            </a:solidFill>
            <a:prstDash val="solid"/>
            <a:headEnd type="oval" len="lg" w="lg"/>
            <a:tailEnd type="oval" len="lg" w="lg"/>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27226" y="299278"/>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FFFFF"/>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9029390"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6</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327226" y="2743635"/>
            <a:ext cx="8897625" cy="5171745"/>
          </a:xfrm>
          <a:custGeom>
            <a:avLst/>
            <a:gdLst/>
            <a:ahLst/>
            <a:cxnLst/>
            <a:rect r="r" b="b" t="t" l="l"/>
            <a:pathLst>
              <a:path h="5171745" w="8897625">
                <a:moveTo>
                  <a:pt x="0" y="0"/>
                </a:moveTo>
                <a:lnTo>
                  <a:pt x="8897625" y="0"/>
                </a:lnTo>
                <a:lnTo>
                  <a:pt x="8897625" y="5171745"/>
                </a:lnTo>
                <a:lnTo>
                  <a:pt x="0" y="5171745"/>
                </a:lnTo>
                <a:lnTo>
                  <a:pt x="0" y="0"/>
                </a:lnTo>
                <a:close/>
              </a:path>
            </a:pathLst>
          </a:custGeom>
          <a:blipFill>
            <a:blip r:embed="rId4"/>
            <a:stretch>
              <a:fillRect l="0" t="0" r="0" b="0"/>
            </a:stretch>
          </a:blipFill>
        </p:spPr>
      </p:sp>
      <p:sp>
        <p:nvSpPr>
          <p:cNvPr name="Freeform 11" id="11"/>
          <p:cNvSpPr/>
          <p:nvPr/>
        </p:nvSpPr>
        <p:spPr>
          <a:xfrm flipH="false" flipV="false" rot="0">
            <a:off x="11116620" y="3432162"/>
            <a:ext cx="3880382" cy="3794692"/>
          </a:xfrm>
          <a:custGeom>
            <a:avLst/>
            <a:gdLst/>
            <a:ahLst/>
            <a:cxnLst/>
            <a:rect r="r" b="b" t="t" l="l"/>
            <a:pathLst>
              <a:path h="3794692" w="3880382">
                <a:moveTo>
                  <a:pt x="0" y="0"/>
                </a:moveTo>
                <a:lnTo>
                  <a:pt x="3880381" y="0"/>
                </a:lnTo>
                <a:lnTo>
                  <a:pt x="3880381" y="3794691"/>
                </a:lnTo>
                <a:lnTo>
                  <a:pt x="0" y="3794691"/>
                </a:lnTo>
                <a:lnTo>
                  <a:pt x="0" y="0"/>
                </a:lnTo>
                <a:close/>
              </a:path>
            </a:pathLst>
          </a:custGeom>
          <a:blipFill>
            <a:blip r:embed="rId5"/>
            <a:stretch>
              <a:fillRect l="-139" t="-12564" r="-139" b="0"/>
            </a:stretch>
          </a:blipFill>
        </p:spPr>
      </p:sp>
      <p:sp>
        <p:nvSpPr>
          <p:cNvPr name="TextBox 12" id="12"/>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3" id="13"/>
          <p:cNvSpPr txBox="true"/>
          <p:nvPr/>
        </p:nvSpPr>
        <p:spPr>
          <a:xfrm rot="0">
            <a:off x="683867" y="643984"/>
            <a:ext cx="15217244" cy="902710"/>
          </a:xfrm>
          <a:prstGeom prst="rect">
            <a:avLst/>
          </a:prstGeom>
        </p:spPr>
        <p:txBody>
          <a:bodyPr anchor="t" rtlCol="false" tIns="0" lIns="0" bIns="0" rIns="0">
            <a:spAutoFit/>
          </a:bodyPr>
          <a:lstStyle/>
          <a:p>
            <a:pPr algn="l">
              <a:lnSpc>
                <a:spcPts val="7469"/>
              </a:lnSpc>
            </a:pPr>
            <a:r>
              <a:rPr lang="en-US" sz="5335" b="true">
                <a:solidFill>
                  <a:srgbClr val="545454"/>
                </a:solidFill>
                <a:latin typeface="Quicksand Bold"/>
                <a:ea typeface="Quicksand Bold"/>
                <a:cs typeface="Quicksand Bold"/>
                <a:sym typeface="Quicksand Bold"/>
              </a:rPr>
              <a:t>ZCU106 Zynq SoC Ultrascale+</a:t>
            </a:r>
          </a:p>
        </p:txBody>
      </p:sp>
      <p:sp>
        <p:nvSpPr>
          <p:cNvPr name="TextBox 14" id="14"/>
          <p:cNvSpPr txBox="true"/>
          <p:nvPr/>
        </p:nvSpPr>
        <p:spPr>
          <a:xfrm rot="0">
            <a:off x="327226" y="7858230"/>
            <a:ext cx="8897625"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Quicksand Bold"/>
                <a:ea typeface="Quicksand Bold"/>
                <a:cs typeface="Quicksand Bold"/>
                <a:sym typeface="Quicksand Bold"/>
              </a:rPr>
              <a:t> Zynq UltraScale+ MPSoC ZCU106</a:t>
            </a:r>
          </a:p>
        </p:txBody>
      </p:sp>
      <p:sp>
        <p:nvSpPr>
          <p:cNvPr name="TextBox 15" id="15"/>
          <p:cNvSpPr txBox="true"/>
          <p:nvPr/>
        </p:nvSpPr>
        <p:spPr>
          <a:xfrm rot="0">
            <a:off x="8607998" y="7858230"/>
            <a:ext cx="8897625"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Quicksand Bold"/>
                <a:ea typeface="Quicksand Bold"/>
                <a:cs typeface="Quicksand Bold"/>
                <a:sym typeface="Quicksand Bold"/>
              </a:rPr>
              <a:t>Resource on XCZU7EV</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show="false">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453727"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FFFFF"/>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2"/>
            <a:stretch>
              <a:fillRect l="0" t="0" r="0" b="0"/>
            </a:stretch>
          </a:blipFill>
        </p:spPr>
      </p:sp>
      <p:grpSp>
        <p:nvGrpSpPr>
          <p:cNvPr name="Group 6" id="6"/>
          <p:cNvGrpSpPr/>
          <p:nvPr/>
        </p:nvGrpSpPr>
        <p:grpSpPr>
          <a:xfrm rot="0">
            <a:off x="1028747" y="9548813"/>
            <a:ext cx="16231740" cy="95192"/>
            <a:chOff x="0" y="0"/>
            <a:chExt cx="21642319" cy="126923"/>
          </a:xfrm>
        </p:grpSpPr>
        <p:sp>
          <p:nvSpPr>
            <p:cNvPr name="AutoShape 7" id="7"/>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8" id="8"/>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9" id="9"/>
          <p:cNvSpPr/>
          <p:nvPr/>
        </p:nvSpPr>
        <p:spPr>
          <a:xfrm flipH="false" flipV="false" rot="0">
            <a:off x="1418827" y="2846654"/>
            <a:ext cx="6661518" cy="5737232"/>
          </a:xfrm>
          <a:custGeom>
            <a:avLst/>
            <a:gdLst/>
            <a:ahLst/>
            <a:cxnLst/>
            <a:rect r="r" b="b" t="t" l="l"/>
            <a:pathLst>
              <a:path h="5737232" w="6661518">
                <a:moveTo>
                  <a:pt x="0" y="0"/>
                </a:moveTo>
                <a:lnTo>
                  <a:pt x="6661518" y="0"/>
                </a:lnTo>
                <a:lnTo>
                  <a:pt x="6661518" y="5737233"/>
                </a:lnTo>
                <a:lnTo>
                  <a:pt x="0" y="5737233"/>
                </a:lnTo>
                <a:lnTo>
                  <a:pt x="0" y="0"/>
                </a:lnTo>
                <a:close/>
              </a:path>
            </a:pathLst>
          </a:custGeom>
          <a:blipFill>
            <a:blip r:embed="rId3"/>
            <a:stretch>
              <a:fillRect l="0" t="0" r="0" b="0"/>
            </a:stretch>
          </a:blipFill>
        </p:spPr>
      </p:sp>
      <p:sp>
        <p:nvSpPr>
          <p:cNvPr name="Freeform 10" id="10"/>
          <p:cNvSpPr/>
          <p:nvPr/>
        </p:nvSpPr>
        <p:spPr>
          <a:xfrm flipH="false" flipV="false" rot="0">
            <a:off x="11210400" y="2227468"/>
            <a:ext cx="4252939" cy="6356418"/>
          </a:xfrm>
          <a:custGeom>
            <a:avLst/>
            <a:gdLst/>
            <a:ahLst/>
            <a:cxnLst/>
            <a:rect r="r" b="b" t="t" l="l"/>
            <a:pathLst>
              <a:path h="6356418" w="4252939">
                <a:moveTo>
                  <a:pt x="0" y="0"/>
                </a:moveTo>
                <a:lnTo>
                  <a:pt x="4252939" y="0"/>
                </a:lnTo>
                <a:lnTo>
                  <a:pt x="4252939" y="6356419"/>
                </a:lnTo>
                <a:lnTo>
                  <a:pt x="0" y="6356419"/>
                </a:lnTo>
                <a:lnTo>
                  <a:pt x="0" y="0"/>
                </a:lnTo>
                <a:close/>
              </a:path>
            </a:pathLst>
          </a:custGeom>
          <a:blipFill>
            <a:blip r:embed="rId4"/>
            <a:stretch>
              <a:fillRect l="0" t="0" r="-13602" b="0"/>
            </a:stretch>
          </a:blipFill>
        </p:spPr>
      </p:sp>
      <p:sp>
        <p:nvSpPr>
          <p:cNvPr name="TextBox 11" id="11"/>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2" id="12"/>
          <p:cNvSpPr txBox="true"/>
          <p:nvPr/>
        </p:nvSpPr>
        <p:spPr>
          <a:xfrm rot="0">
            <a:off x="1028747" y="742670"/>
            <a:ext cx="15217244"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PYNQ Processing System</a:t>
            </a:r>
          </a:p>
        </p:txBody>
      </p:sp>
      <p:sp>
        <p:nvSpPr>
          <p:cNvPr name="TextBox 13" id="13"/>
          <p:cNvSpPr txBox="true"/>
          <p:nvPr/>
        </p:nvSpPr>
        <p:spPr>
          <a:xfrm rot="0">
            <a:off x="1418827" y="8526737"/>
            <a:ext cx="6661518"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Quicksand Bold"/>
                <a:ea typeface="Quicksand Bold"/>
                <a:cs typeface="Quicksand Bold"/>
                <a:sym typeface="Quicksand Bold"/>
              </a:rPr>
              <a:t>Pynq Framework</a:t>
            </a:r>
          </a:p>
        </p:txBody>
      </p:sp>
      <p:sp>
        <p:nvSpPr>
          <p:cNvPr name="TextBox 14" id="14"/>
          <p:cNvSpPr txBox="true"/>
          <p:nvPr/>
        </p:nvSpPr>
        <p:spPr>
          <a:xfrm rot="0">
            <a:off x="10006110" y="8526737"/>
            <a:ext cx="6661518"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Quicksand Bold"/>
                <a:ea typeface="Quicksand Bold"/>
                <a:cs typeface="Quicksand Bold"/>
                <a:sym typeface="Quicksand Bold"/>
              </a:rPr>
              <a:t>Xilinx PS-PL Connectivity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9029390"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7</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8411359" y="4573729"/>
            <a:ext cx="5030679" cy="809074"/>
          </a:xfrm>
          <a:custGeom>
            <a:avLst/>
            <a:gdLst/>
            <a:ahLst/>
            <a:cxnLst/>
            <a:rect r="r" b="b" t="t" l="l"/>
            <a:pathLst>
              <a:path h="809074" w="5030679">
                <a:moveTo>
                  <a:pt x="0" y="0"/>
                </a:moveTo>
                <a:lnTo>
                  <a:pt x="5030679" y="0"/>
                </a:lnTo>
                <a:lnTo>
                  <a:pt x="5030679" y="809074"/>
                </a:lnTo>
                <a:lnTo>
                  <a:pt x="0" y="809074"/>
                </a:lnTo>
                <a:lnTo>
                  <a:pt x="0" y="0"/>
                </a:lnTo>
                <a:close/>
              </a:path>
            </a:pathLst>
          </a:custGeom>
          <a:blipFill>
            <a:blip r:embed="rId4"/>
            <a:stretch>
              <a:fillRect l="0" t="0" r="0" b="0"/>
            </a:stretch>
          </a:blipFill>
        </p:spPr>
      </p:sp>
      <p:sp>
        <p:nvSpPr>
          <p:cNvPr name="Freeform 11" id="11"/>
          <p:cNvSpPr/>
          <p:nvPr/>
        </p:nvSpPr>
        <p:spPr>
          <a:xfrm flipH="false" flipV="false" rot="0">
            <a:off x="8411359" y="7530472"/>
            <a:ext cx="4508394" cy="1600201"/>
          </a:xfrm>
          <a:custGeom>
            <a:avLst/>
            <a:gdLst/>
            <a:ahLst/>
            <a:cxnLst/>
            <a:rect r="r" b="b" t="t" l="l"/>
            <a:pathLst>
              <a:path h="1600201" w="4508394">
                <a:moveTo>
                  <a:pt x="0" y="0"/>
                </a:moveTo>
                <a:lnTo>
                  <a:pt x="4508394" y="0"/>
                </a:lnTo>
                <a:lnTo>
                  <a:pt x="4508394" y="1600202"/>
                </a:lnTo>
                <a:lnTo>
                  <a:pt x="0" y="1600202"/>
                </a:lnTo>
                <a:lnTo>
                  <a:pt x="0" y="0"/>
                </a:lnTo>
                <a:close/>
              </a:path>
            </a:pathLst>
          </a:custGeom>
          <a:blipFill>
            <a:blip r:embed="rId5"/>
            <a:stretch>
              <a:fillRect l="0" t="0" r="0" b="0"/>
            </a:stretch>
          </a:blipFill>
        </p:spPr>
      </p:sp>
      <p:sp>
        <p:nvSpPr>
          <p:cNvPr name="Freeform 12" id="12"/>
          <p:cNvSpPr/>
          <p:nvPr/>
        </p:nvSpPr>
        <p:spPr>
          <a:xfrm flipH="false" flipV="false" rot="0">
            <a:off x="8411359" y="6041295"/>
            <a:ext cx="7586094" cy="1231559"/>
          </a:xfrm>
          <a:custGeom>
            <a:avLst/>
            <a:gdLst/>
            <a:ahLst/>
            <a:cxnLst/>
            <a:rect r="r" b="b" t="t" l="l"/>
            <a:pathLst>
              <a:path h="1231559" w="7586094">
                <a:moveTo>
                  <a:pt x="0" y="0"/>
                </a:moveTo>
                <a:lnTo>
                  <a:pt x="7586095" y="0"/>
                </a:lnTo>
                <a:lnTo>
                  <a:pt x="7586095" y="1231559"/>
                </a:lnTo>
                <a:lnTo>
                  <a:pt x="0" y="1231559"/>
                </a:lnTo>
                <a:lnTo>
                  <a:pt x="0" y="0"/>
                </a:lnTo>
                <a:close/>
              </a:path>
            </a:pathLst>
          </a:custGeom>
          <a:blipFill>
            <a:blip r:embed="rId6"/>
            <a:stretch>
              <a:fillRect l="0" t="-1930" r="-1588" b="-1930"/>
            </a:stretch>
          </a:blipFill>
        </p:spPr>
      </p:sp>
      <p:sp>
        <p:nvSpPr>
          <p:cNvPr name="TextBox 13" id="13"/>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4" id="14"/>
          <p:cNvSpPr txBox="true"/>
          <p:nvPr/>
        </p:nvSpPr>
        <p:spPr>
          <a:xfrm rot="0">
            <a:off x="1028700" y="651420"/>
            <a:ext cx="8844272"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Graph Attention Network</a:t>
            </a:r>
          </a:p>
        </p:txBody>
      </p:sp>
      <p:sp>
        <p:nvSpPr>
          <p:cNvPr name="TextBox 15" id="15"/>
          <p:cNvSpPr txBox="true"/>
          <p:nvPr/>
        </p:nvSpPr>
        <p:spPr>
          <a:xfrm rot="0">
            <a:off x="1962427" y="2026322"/>
            <a:ext cx="4362452" cy="748031"/>
          </a:xfrm>
          <a:prstGeom prst="rect">
            <a:avLst/>
          </a:prstGeom>
        </p:spPr>
        <p:txBody>
          <a:bodyPr anchor="t" rtlCol="false" tIns="0" lIns="0" bIns="0" rIns="0">
            <a:spAutoFit/>
          </a:bodyPr>
          <a:lstStyle/>
          <a:p>
            <a:pPr algn="l">
              <a:lnSpc>
                <a:spcPts val="6019"/>
              </a:lnSpc>
              <a:spcBef>
                <a:spcPct val="0"/>
              </a:spcBef>
            </a:pPr>
            <a:r>
              <a:rPr lang="en-US" b="true" sz="4299" u="sng">
                <a:solidFill>
                  <a:srgbClr val="545454"/>
                </a:solidFill>
                <a:latin typeface="Quicksand Bold"/>
                <a:ea typeface="Quicksand Bold"/>
                <a:cs typeface="Quicksand Bold"/>
                <a:sym typeface="Quicksand Bold"/>
              </a:rPr>
              <a:t>GAT Algorithms:</a:t>
            </a:r>
          </a:p>
        </p:txBody>
      </p:sp>
      <p:sp>
        <p:nvSpPr>
          <p:cNvPr name="TextBox 16" id="16"/>
          <p:cNvSpPr txBox="true"/>
          <p:nvPr/>
        </p:nvSpPr>
        <p:spPr>
          <a:xfrm rot="0">
            <a:off x="3709227" y="3410410"/>
            <a:ext cx="5041813" cy="504826"/>
          </a:xfrm>
          <a:prstGeom prst="rect">
            <a:avLst/>
          </a:prstGeom>
        </p:spPr>
        <p:txBody>
          <a:bodyPr anchor="t" rtlCol="false" tIns="0" lIns="0" bIns="0" rIns="0">
            <a:spAutoFit/>
          </a:bodyPr>
          <a:lstStyle/>
          <a:p>
            <a:pPr algn="l">
              <a:lnSpc>
                <a:spcPts val="4199"/>
              </a:lnSpc>
              <a:spcBef>
                <a:spcPct val="0"/>
              </a:spcBef>
            </a:pPr>
            <a:r>
              <a:rPr lang="en-US" b="true" sz="2999">
                <a:solidFill>
                  <a:srgbClr val="48768F"/>
                </a:solidFill>
                <a:latin typeface="Quicksand Bold"/>
                <a:ea typeface="Quicksand Bold"/>
                <a:cs typeface="Quicksand Bold"/>
                <a:sym typeface="Quicksand Bold"/>
              </a:rPr>
              <a:t>Linear transformation:</a:t>
            </a:r>
          </a:p>
        </p:txBody>
      </p:sp>
      <p:sp>
        <p:nvSpPr>
          <p:cNvPr name="TextBox 17" id="17"/>
          <p:cNvSpPr txBox="true"/>
          <p:nvPr/>
        </p:nvSpPr>
        <p:spPr>
          <a:xfrm rot="0">
            <a:off x="3709227" y="4827158"/>
            <a:ext cx="5041813" cy="504826"/>
          </a:xfrm>
          <a:prstGeom prst="rect">
            <a:avLst/>
          </a:prstGeom>
        </p:spPr>
        <p:txBody>
          <a:bodyPr anchor="t" rtlCol="false" tIns="0" lIns="0" bIns="0" rIns="0">
            <a:spAutoFit/>
          </a:bodyPr>
          <a:lstStyle/>
          <a:p>
            <a:pPr algn="l">
              <a:lnSpc>
                <a:spcPts val="4199"/>
              </a:lnSpc>
              <a:spcBef>
                <a:spcPct val="0"/>
              </a:spcBef>
            </a:pPr>
            <a:r>
              <a:rPr lang="en-US" b="true" sz="2999">
                <a:solidFill>
                  <a:srgbClr val="48768F"/>
                </a:solidFill>
                <a:latin typeface="Quicksand Bold"/>
                <a:ea typeface="Quicksand Bold"/>
                <a:cs typeface="Quicksand Bold"/>
                <a:sym typeface="Quicksand Bold"/>
              </a:rPr>
              <a:t>Attention coefficient:</a:t>
            </a:r>
          </a:p>
        </p:txBody>
      </p:sp>
      <p:sp>
        <p:nvSpPr>
          <p:cNvPr name="TextBox 18" id="18"/>
          <p:cNvSpPr txBox="true"/>
          <p:nvPr/>
        </p:nvSpPr>
        <p:spPr>
          <a:xfrm rot="0">
            <a:off x="3709227" y="6376087"/>
            <a:ext cx="5041813" cy="504826"/>
          </a:xfrm>
          <a:prstGeom prst="rect">
            <a:avLst/>
          </a:prstGeom>
        </p:spPr>
        <p:txBody>
          <a:bodyPr anchor="t" rtlCol="false" tIns="0" lIns="0" bIns="0" rIns="0">
            <a:spAutoFit/>
          </a:bodyPr>
          <a:lstStyle/>
          <a:p>
            <a:pPr algn="l">
              <a:lnSpc>
                <a:spcPts val="4199"/>
              </a:lnSpc>
              <a:spcBef>
                <a:spcPct val="0"/>
              </a:spcBef>
            </a:pPr>
            <a:r>
              <a:rPr lang="en-US" b="true" sz="2999">
                <a:solidFill>
                  <a:srgbClr val="48768F"/>
                </a:solidFill>
                <a:latin typeface="Quicksand Bold"/>
                <a:ea typeface="Quicksand Bold"/>
                <a:cs typeface="Quicksand Bold"/>
                <a:sym typeface="Quicksand Bold"/>
              </a:rPr>
              <a:t>Softmax:</a:t>
            </a:r>
          </a:p>
        </p:txBody>
      </p:sp>
      <p:sp>
        <p:nvSpPr>
          <p:cNvPr name="TextBox 19" id="19"/>
          <p:cNvSpPr txBox="true"/>
          <p:nvPr/>
        </p:nvSpPr>
        <p:spPr>
          <a:xfrm rot="0">
            <a:off x="3709227" y="8030092"/>
            <a:ext cx="5041813" cy="504826"/>
          </a:xfrm>
          <a:prstGeom prst="rect">
            <a:avLst/>
          </a:prstGeom>
        </p:spPr>
        <p:txBody>
          <a:bodyPr anchor="t" rtlCol="false" tIns="0" lIns="0" bIns="0" rIns="0">
            <a:spAutoFit/>
          </a:bodyPr>
          <a:lstStyle/>
          <a:p>
            <a:pPr algn="l">
              <a:lnSpc>
                <a:spcPts val="4199"/>
              </a:lnSpc>
              <a:spcBef>
                <a:spcPct val="0"/>
              </a:spcBef>
            </a:pPr>
            <a:r>
              <a:rPr lang="en-US" b="true" sz="2999">
                <a:solidFill>
                  <a:srgbClr val="48768F"/>
                </a:solidFill>
                <a:latin typeface="Quicksand Bold"/>
                <a:ea typeface="Quicksand Bold"/>
                <a:cs typeface="Quicksand Bold"/>
                <a:sym typeface="Quicksand Bold"/>
              </a:rPr>
              <a:t>Aggregation:</a:t>
            </a:r>
          </a:p>
        </p:txBody>
      </p:sp>
      <p:sp>
        <p:nvSpPr>
          <p:cNvPr name="Freeform 20" id="20"/>
          <p:cNvSpPr/>
          <p:nvPr/>
        </p:nvSpPr>
        <p:spPr>
          <a:xfrm flipH="false" flipV="false" rot="0">
            <a:off x="8411359" y="3200919"/>
            <a:ext cx="3229607" cy="906084"/>
          </a:xfrm>
          <a:custGeom>
            <a:avLst/>
            <a:gdLst/>
            <a:ahLst/>
            <a:cxnLst/>
            <a:rect r="r" b="b" t="t" l="l"/>
            <a:pathLst>
              <a:path h="906084" w="3229607">
                <a:moveTo>
                  <a:pt x="0" y="0"/>
                </a:moveTo>
                <a:lnTo>
                  <a:pt x="3229608" y="0"/>
                </a:lnTo>
                <a:lnTo>
                  <a:pt x="3229608" y="906085"/>
                </a:lnTo>
                <a:lnTo>
                  <a:pt x="0" y="906085"/>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FDDE6"/>
        </a:solidFill>
      </p:bgPr>
    </p:bg>
    <p:spTree>
      <p:nvGrpSpPr>
        <p:cNvPr id="1" name=""/>
        <p:cNvGrpSpPr/>
        <p:nvPr/>
      </p:nvGrpSpPr>
      <p:grpSpPr>
        <a:xfrm>
          <a:off x="0" y="0"/>
          <a:ext cx="0" cy="0"/>
          <a:chOff x="0" y="0"/>
          <a:chExt cx="0" cy="0"/>
        </a:xfrm>
      </p:grpSpPr>
      <p:grpSp>
        <p:nvGrpSpPr>
          <p:cNvPr name="Group 2" id="2"/>
          <p:cNvGrpSpPr/>
          <p:nvPr/>
        </p:nvGrpSpPr>
        <p:grpSpPr>
          <a:xfrm rot="0">
            <a:off x="363351" y="397289"/>
            <a:ext cx="17561299" cy="9492422"/>
            <a:chOff x="0" y="0"/>
            <a:chExt cx="4625198" cy="2500062"/>
          </a:xfrm>
        </p:grpSpPr>
        <p:sp>
          <p:nvSpPr>
            <p:cNvPr name="Freeform 3" id="3"/>
            <p:cNvSpPr/>
            <p:nvPr/>
          </p:nvSpPr>
          <p:spPr>
            <a:xfrm flipH="false" flipV="false" rot="0">
              <a:off x="0" y="0"/>
              <a:ext cx="4625198" cy="2500062"/>
            </a:xfrm>
            <a:custGeom>
              <a:avLst/>
              <a:gdLst/>
              <a:ahLst/>
              <a:cxnLst/>
              <a:rect r="r" b="b" t="t" l="l"/>
              <a:pathLst>
                <a:path h="2500062" w="4625198">
                  <a:moveTo>
                    <a:pt x="8817" y="0"/>
                  </a:moveTo>
                  <a:lnTo>
                    <a:pt x="4616381" y="0"/>
                  </a:lnTo>
                  <a:cubicBezTo>
                    <a:pt x="4618719" y="0"/>
                    <a:pt x="4620962" y="929"/>
                    <a:pt x="4622616" y="2582"/>
                  </a:cubicBezTo>
                  <a:cubicBezTo>
                    <a:pt x="4624269" y="4236"/>
                    <a:pt x="4625198" y="6479"/>
                    <a:pt x="4625198" y="8817"/>
                  </a:cubicBezTo>
                  <a:lnTo>
                    <a:pt x="4625198" y="2491245"/>
                  </a:lnTo>
                  <a:cubicBezTo>
                    <a:pt x="4625198" y="2496114"/>
                    <a:pt x="4621250" y="2500062"/>
                    <a:pt x="4616381" y="2500062"/>
                  </a:cubicBezTo>
                  <a:lnTo>
                    <a:pt x="8817" y="2500062"/>
                  </a:lnTo>
                  <a:cubicBezTo>
                    <a:pt x="3948" y="2500062"/>
                    <a:pt x="0" y="2496114"/>
                    <a:pt x="0" y="2491245"/>
                  </a:cubicBezTo>
                  <a:lnTo>
                    <a:pt x="0" y="8817"/>
                  </a:lnTo>
                  <a:cubicBezTo>
                    <a:pt x="0" y="3948"/>
                    <a:pt x="3948" y="0"/>
                    <a:pt x="8817" y="0"/>
                  </a:cubicBezTo>
                  <a:close/>
                </a:path>
              </a:pathLst>
            </a:custGeom>
            <a:solidFill>
              <a:srgbClr val="FAFAFA"/>
            </a:solidFill>
          </p:spPr>
        </p:sp>
        <p:sp>
          <p:nvSpPr>
            <p:cNvPr name="TextBox 4" id="4"/>
            <p:cNvSpPr txBox="true"/>
            <p:nvPr/>
          </p:nvSpPr>
          <p:spPr>
            <a:xfrm>
              <a:off x="0" y="-47625"/>
              <a:ext cx="4625198" cy="254768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1478" y="397289"/>
            <a:ext cx="1803172" cy="1724283"/>
          </a:xfrm>
          <a:custGeom>
            <a:avLst/>
            <a:gdLst/>
            <a:ahLst/>
            <a:cxnLst/>
            <a:rect r="r" b="b" t="t" l="l"/>
            <a:pathLst>
              <a:path h="1724283" w="1803172">
                <a:moveTo>
                  <a:pt x="0" y="0"/>
                </a:moveTo>
                <a:lnTo>
                  <a:pt x="1803171" y="0"/>
                </a:lnTo>
                <a:lnTo>
                  <a:pt x="1803171" y="1724283"/>
                </a:lnTo>
                <a:lnTo>
                  <a:pt x="0" y="1724283"/>
                </a:lnTo>
                <a:lnTo>
                  <a:pt x="0" y="0"/>
                </a:lnTo>
                <a:close/>
              </a:path>
            </a:pathLst>
          </a:custGeom>
          <a:blipFill>
            <a:blip r:embed="rId3"/>
            <a:stretch>
              <a:fillRect l="0" t="0" r="0" b="0"/>
            </a:stretch>
          </a:blipFill>
        </p:spPr>
      </p:sp>
      <p:sp>
        <p:nvSpPr>
          <p:cNvPr name="TextBox 6" id="6"/>
          <p:cNvSpPr txBox="true"/>
          <p:nvPr/>
        </p:nvSpPr>
        <p:spPr>
          <a:xfrm rot="0">
            <a:off x="9029390" y="9286875"/>
            <a:ext cx="152400" cy="209550"/>
          </a:xfrm>
          <a:prstGeom prst="rect">
            <a:avLst/>
          </a:prstGeom>
        </p:spPr>
        <p:txBody>
          <a:bodyPr anchor="t" rtlCol="false" tIns="0" lIns="0" bIns="0" rIns="0" wrap="none">
            <a:spAutoFit/>
          </a:bodyPr>
          <a:lstStyle/>
          <a:p>
            <a:pPr algn="ctr">
              <a:lnSpc>
                <a:spcPts val="4199"/>
              </a:lnSpc>
              <a:spcBef>
                <a:spcPct val="0"/>
              </a:spcBef>
            </a:pPr>
            <a:r>
              <a:rPr lang="en-US" sz="2999">
                <a:solidFill>
                  <a:srgbClr val="8CADBC"/>
                </a:solidFill>
                <a:latin typeface="Quicksand"/>
                <a:ea typeface="Quicksand"/>
                <a:cs typeface="Quicksand"/>
                <a:sym typeface="Quicksand"/>
              </a:rPr>
              <a:t>8</a:t>
            </a:r>
          </a:p>
        </p:txBody>
      </p:sp>
      <p:grpSp>
        <p:nvGrpSpPr>
          <p:cNvPr name="Group 7" id="7"/>
          <p:cNvGrpSpPr/>
          <p:nvPr/>
        </p:nvGrpSpPr>
        <p:grpSpPr>
          <a:xfrm rot="0">
            <a:off x="1028747" y="9548813"/>
            <a:ext cx="16231740" cy="95192"/>
            <a:chOff x="0" y="0"/>
            <a:chExt cx="21642319" cy="126923"/>
          </a:xfrm>
        </p:grpSpPr>
        <p:sp>
          <p:nvSpPr>
            <p:cNvPr name="AutoShape 8" id="8"/>
            <p:cNvSpPr/>
            <p:nvPr/>
          </p:nvSpPr>
          <p:spPr>
            <a:xfrm flipV="true">
              <a:off x="42" y="67682"/>
              <a:ext cx="10305945" cy="8441"/>
            </a:xfrm>
            <a:prstGeom prst="line">
              <a:avLst/>
            </a:prstGeom>
            <a:ln cap="flat" w="101600">
              <a:solidFill>
                <a:srgbClr val="CFDDE6"/>
              </a:solidFill>
              <a:prstDash val="solid"/>
              <a:headEnd type="oval" len="lg" w="lg"/>
              <a:tailEnd type="none" len="sm" w="sm"/>
            </a:ln>
          </p:spPr>
        </p:sp>
        <p:sp>
          <p:nvSpPr>
            <p:cNvPr name="AutoShape 9" id="9"/>
            <p:cNvSpPr/>
            <p:nvPr/>
          </p:nvSpPr>
          <p:spPr>
            <a:xfrm flipV="true">
              <a:off x="11334687" y="50800"/>
              <a:ext cx="10307549" cy="16882"/>
            </a:xfrm>
            <a:prstGeom prst="line">
              <a:avLst/>
            </a:prstGeom>
            <a:ln cap="flat" w="101600">
              <a:solidFill>
                <a:srgbClr val="CFDDE6"/>
              </a:solidFill>
              <a:prstDash val="solid"/>
              <a:headEnd type="none" len="sm" w="sm"/>
              <a:tailEnd type="oval" len="lg" w="lg"/>
            </a:ln>
          </p:spPr>
        </p:sp>
      </p:grpSp>
      <p:sp>
        <p:nvSpPr>
          <p:cNvPr name="Freeform 10" id="10"/>
          <p:cNvSpPr/>
          <p:nvPr/>
        </p:nvSpPr>
        <p:spPr>
          <a:xfrm flipH="false" flipV="false" rot="0">
            <a:off x="9621135" y="3588305"/>
            <a:ext cx="7104027" cy="5496741"/>
          </a:xfrm>
          <a:custGeom>
            <a:avLst/>
            <a:gdLst/>
            <a:ahLst/>
            <a:cxnLst/>
            <a:rect r="r" b="b" t="t" l="l"/>
            <a:pathLst>
              <a:path h="5496741" w="7104027">
                <a:moveTo>
                  <a:pt x="0" y="0"/>
                </a:moveTo>
                <a:lnTo>
                  <a:pt x="7104027" y="0"/>
                </a:lnTo>
                <a:lnTo>
                  <a:pt x="7104027" y="5496741"/>
                </a:lnTo>
                <a:lnTo>
                  <a:pt x="0" y="5496741"/>
                </a:lnTo>
                <a:lnTo>
                  <a:pt x="0" y="0"/>
                </a:lnTo>
                <a:close/>
              </a:path>
            </a:pathLst>
          </a:custGeom>
          <a:blipFill>
            <a:blip r:embed="rId4"/>
            <a:stretch>
              <a:fillRect l="0" t="0" r="0" b="0"/>
            </a:stretch>
          </a:blipFill>
        </p:spPr>
      </p:sp>
      <p:grpSp>
        <p:nvGrpSpPr>
          <p:cNvPr name="Group 11" id="11"/>
          <p:cNvGrpSpPr/>
          <p:nvPr/>
        </p:nvGrpSpPr>
        <p:grpSpPr>
          <a:xfrm rot="0">
            <a:off x="1415893" y="5566675"/>
            <a:ext cx="6055614" cy="1540002"/>
            <a:chOff x="0" y="0"/>
            <a:chExt cx="8074151" cy="2053335"/>
          </a:xfrm>
        </p:grpSpPr>
        <p:grpSp>
          <p:nvGrpSpPr>
            <p:cNvPr name="Group 12" id="12"/>
            <p:cNvGrpSpPr/>
            <p:nvPr/>
          </p:nvGrpSpPr>
          <p:grpSpPr>
            <a:xfrm rot="0">
              <a:off x="0" y="0"/>
              <a:ext cx="8074151" cy="2053335"/>
              <a:chOff x="0" y="0"/>
              <a:chExt cx="1327694" cy="337646"/>
            </a:xfrm>
          </p:grpSpPr>
          <p:sp>
            <p:nvSpPr>
              <p:cNvPr name="Freeform 13" id="13"/>
              <p:cNvSpPr/>
              <p:nvPr/>
            </p:nvSpPr>
            <p:spPr>
              <a:xfrm flipH="false" flipV="false" rot="0">
                <a:off x="0" y="0"/>
                <a:ext cx="1327694" cy="337646"/>
              </a:xfrm>
              <a:custGeom>
                <a:avLst/>
                <a:gdLst/>
                <a:ahLst/>
                <a:cxnLst/>
                <a:rect r="r" b="b" t="t" l="l"/>
                <a:pathLst>
                  <a:path h="337646" w="1327694">
                    <a:moveTo>
                      <a:pt x="1124494" y="0"/>
                    </a:moveTo>
                    <a:lnTo>
                      <a:pt x="0" y="0"/>
                    </a:lnTo>
                    <a:lnTo>
                      <a:pt x="0" y="337646"/>
                    </a:lnTo>
                    <a:lnTo>
                      <a:pt x="1124494" y="337646"/>
                    </a:lnTo>
                    <a:lnTo>
                      <a:pt x="1327694" y="168823"/>
                    </a:lnTo>
                    <a:lnTo>
                      <a:pt x="1124494" y="0"/>
                    </a:lnTo>
                    <a:close/>
                  </a:path>
                </a:pathLst>
              </a:custGeom>
              <a:solidFill>
                <a:srgbClr val="CFDDE6"/>
              </a:solidFill>
            </p:spPr>
          </p:sp>
          <p:sp>
            <p:nvSpPr>
              <p:cNvPr name="TextBox 14" id="14"/>
              <p:cNvSpPr txBox="true"/>
              <p:nvPr/>
            </p:nvSpPr>
            <p:spPr>
              <a:xfrm>
                <a:off x="0" y="-28575"/>
                <a:ext cx="1213394" cy="366221"/>
              </a:xfrm>
              <a:prstGeom prst="rect">
                <a:avLst/>
              </a:prstGeom>
            </p:spPr>
            <p:txBody>
              <a:bodyPr anchor="ctr" rtlCol="false" tIns="40933" lIns="40933" bIns="40933" rIns="40933"/>
              <a:lstStyle/>
              <a:p>
                <a:pPr algn="ctr">
                  <a:lnSpc>
                    <a:spcPts val="2100"/>
                  </a:lnSpc>
                </a:pPr>
              </a:p>
            </p:txBody>
          </p:sp>
        </p:grpSp>
        <p:sp>
          <p:nvSpPr>
            <p:cNvPr name="Freeform 15" id="15"/>
            <p:cNvSpPr/>
            <p:nvPr/>
          </p:nvSpPr>
          <p:spPr>
            <a:xfrm flipH="false" flipV="false" rot="0">
              <a:off x="275868" y="225875"/>
              <a:ext cx="5708618" cy="1601585"/>
            </a:xfrm>
            <a:custGeom>
              <a:avLst/>
              <a:gdLst/>
              <a:ahLst/>
              <a:cxnLst/>
              <a:rect r="r" b="b" t="t" l="l"/>
              <a:pathLst>
                <a:path h="1601585" w="5708618">
                  <a:moveTo>
                    <a:pt x="0" y="0"/>
                  </a:moveTo>
                  <a:lnTo>
                    <a:pt x="5708618" y="0"/>
                  </a:lnTo>
                  <a:lnTo>
                    <a:pt x="5708618" y="1601585"/>
                  </a:lnTo>
                  <a:lnTo>
                    <a:pt x="0" y="1601585"/>
                  </a:lnTo>
                  <a:lnTo>
                    <a:pt x="0" y="0"/>
                  </a:lnTo>
                  <a:close/>
                </a:path>
              </a:pathLst>
            </a:custGeom>
            <a:blipFill>
              <a:blip r:embed="rId5"/>
              <a:stretch>
                <a:fillRect l="0" t="0" r="0" b="0"/>
              </a:stretch>
            </a:blipFill>
          </p:spPr>
        </p:sp>
      </p:grpSp>
      <p:sp>
        <p:nvSpPr>
          <p:cNvPr name="TextBox 16" id="16"/>
          <p:cNvSpPr txBox="true"/>
          <p:nvPr/>
        </p:nvSpPr>
        <p:spPr>
          <a:xfrm rot="0">
            <a:off x="9992143" y="708570"/>
            <a:ext cx="6129334" cy="1054097"/>
          </a:xfrm>
          <a:prstGeom prst="rect">
            <a:avLst/>
          </a:prstGeom>
        </p:spPr>
        <p:txBody>
          <a:bodyPr anchor="t" rtlCol="false" tIns="0" lIns="0" bIns="0" rIns="0">
            <a:spAutoFit/>
          </a:bodyPr>
          <a:lstStyle/>
          <a:p>
            <a:pPr algn="r">
              <a:lnSpc>
                <a:spcPts val="2800"/>
              </a:lnSpc>
            </a:pPr>
            <a:r>
              <a:rPr lang="en-US" sz="2000" b="true">
                <a:solidFill>
                  <a:srgbClr val="1B2538"/>
                </a:solidFill>
                <a:latin typeface="Quicksand Bold"/>
                <a:ea typeface="Quicksand Bold"/>
                <a:cs typeface="Quicksand Bold"/>
                <a:sym typeface="Quicksand Bold"/>
              </a:rPr>
              <a:t>Ho Chi Minh University of Technology</a:t>
            </a:r>
          </a:p>
          <a:p>
            <a:pPr algn="r">
              <a:lnSpc>
                <a:spcPts val="2800"/>
              </a:lnSpc>
            </a:pPr>
            <a:r>
              <a:rPr lang="en-US" sz="2000">
                <a:solidFill>
                  <a:srgbClr val="1B2538"/>
                </a:solidFill>
                <a:latin typeface="Quicksand"/>
                <a:ea typeface="Quicksand"/>
                <a:cs typeface="Quicksand"/>
                <a:sym typeface="Quicksand"/>
              </a:rPr>
              <a:t>Faculty of Computer Science and Engineering</a:t>
            </a:r>
          </a:p>
          <a:p>
            <a:pPr algn="r">
              <a:lnSpc>
                <a:spcPts val="2800"/>
              </a:lnSpc>
            </a:pPr>
            <a:r>
              <a:rPr lang="en-US" sz="2000">
                <a:solidFill>
                  <a:srgbClr val="1B2538"/>
                </a:solidFill>
                <a:latin typeface="Quicksand"/>
                <a:ea typeface="Quicksand"/>
                <a:cs typeface="Quicksand"/>
                <a:sym typeface="Quicksand"/>
              </a:rPr>
              <a:t>Computer Engineering Project | 2024</a:t>
            </a:r>
          </a:p>
        </p:txBody>
      </p:sp>
      <p:sp>
        <p:nvSpPr>
          <p:cNvPr name="TextBox 17" id="17"/>
          <p:cNvSpPr txBox="true"/>
          <p:nvPr/>
        </p:nvSpPr>
        <p:spPr>
          <a:xfrm rot="0">
            <a:off x="1028747" y="742670"/>
            <a:ext cx="11628723" cy="928745"/>
          </a:xfrm>
          <a:prstGeom prst="rect">
            <a:avLst/>
          </a:prstGeom>
        </p:spPr>
        <p:txBody>
          <a:bodyPr anchor="t" rtlCol="false" tIns="0" lIns="0" bIns="0" rIns="0">
            <a:spAutoFit/>
          </a:bodyPr>
          <a:lstStyle/>
          <a:p>
            <a:pPr algn="l">
              <a:lnSpc>
                <a:spcPts val="7609"/>
              </a:lnSpc>
            </a:pPr>
            <a:r>
              <a:rPr lang="en-US" sz="5435" b="true">
                <a:solidFill>
                  <a:srgbClr val="545454"/>
                </a:solidFill>
                <a:latin typeface="Quicksand Bold"/>
                <a:ea typeface="Quicksand Bold"/>
                <a:cs typeface="Quicksand Bold"/>
                <a:sym typeface="Quicksand Bold"/>
              </a:rPr>
              <a:t>Graph Attention Network</a:t>
            </a:r>
          </a:p>
        </p:txBody>
      </p:sp>
      <p:sp>
        <p:nvSpPr>
          <p:cNvPr name="TextBox 18" id="18"/>
          <p:cNvSpPr txBox="true"/>
          <p:nvPr/>
        </p:nvSpPr>
        <p:spPr>
          <a:xfrm rot="0">
            <a:off x="363968" y="2163799"/>
            <a:ext cx="17561299" cy="721996"/>
          </a:xfrm>
          <a:prstGeom prst="rect">
            <a:avLst/>
          </a:prstGeom>
        </p:spPr>
        <p:txBody>
          <a:bodyPr anchor="t" rtlCol="false" tIns="0" lIns="0" bIns="0" rIns="0">
            <a:spAutoFit/>
          </a:bodyPr>
          <a:lstStyle/>
          <a:p>
            <a:pPr algn="ctr">
              <a:lnSpc>
                <a:spcPts val="5879"/>
              </a:lnSpc>
              <a:spcBef>
                <a:spcPct val="0"/>
              </a:spcBef>
            </a:pPr>
            <a:r>
              <a:rPr lang="en-US" b="true" sz="4199">
                <a:solidFill>
                  <a:srgbClr val="48768F"/>
                </a:solidFill>
                <a:latin typeface="Quicksand Bold"/>
                <a:ea typeface="Quicksand Bold"/>
                <a:cs typeface="Quicksand Bold"/>
                <a:sym typeface="Quicksand Bold"/>
              </a:rPr>
              <a:t>Weight and feature linear transformation</a:t>
            </a:r>
          </a:p>
        </p:txBody>
      </p:sp>
      <p:grpSp>
        <p:nvGrpSpPr>
          <p:cNvPr name="Group 19" id="19"/>
          <p:cNvGrpSpPr/>
          <p:nvPr/>
        </p:nvGrpSpPr>
        <p:grpSpPr>
          <a:xfrm rot="-5400000">
            <a:off x="8742111" y="76830"/>
            <a:ext cx="574557" cy="6192489"/>
            <a:chOff x="0" y="0"/>
            <a:chExt cx="766076" cy="8256652"/>
          </a:xfrm>
        </p:grpSpPr>
        <p:sp>
          <p:nvSpPr>
            <p:cNvPr name="AutoShape 20" id="20"/>
            <p:cNvSpPr/>
            <p:nvPr/>
          </p:nvSpPr>
          <p:spPr>
            <a:xfrm flipV="true">
              <a:off x="378309" y="4979334"/>
              <a:ext cx="0" cy="3277318"/>
            </a:xfrm>
            <a:prstGeom prst="line">
              <a:avLst/>
            </a:prstGeom>
            <a:ln cap="flat" w="75662">
              <a:solidFill>
                <a:srgbClr val="CFDDE6"/>
              </a:solidFill>
              <a:prstDash val="solid"/>
              <a:headEnd type="oval" len="lg" w="lg"/>
              <a:tailEnd type="none" len="sm" w="sm"/>
            </a:ln>
          </p:spPr>
        </p:sp>
        <p:grpSp>
          <p:nvGrpSpPr>
            <p:cNvPr name="Group 21" id="21"/>
            <p:cNvGrpSpPr/>
            <p:nvPr/>
          </p:nvGrpSpPr>
          <p:grpSpPr>
            <a:xfrm rot="-5400000">
              <a:off x="0" y="3760428"/>
              <a:ext cx="766076" cy="76607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w="76200" cap="sq">
                <a:solidFill>
                  <a:srgbClr val="CFDDE6"/>
                </a:solidFill>
                <a:prstDash val="solid"/>
                <a:miter/>
              </a:ln>
            </p:spPr>
          </p:sp>
          <p:sp>
            <p:nvSpPr>
              <p:cNvPr name="TextBox 23" id="23"/>
              <p:cNvSpPr txBox="true"/>
              <p:nvPr/>
            </p:nvSpPr>
            <p:spPr>
              <a:xfrm>
                <a:off x="190500" y="152400"/>
                <a:ext cx="431800" cy="469900"/>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flipH="true" flipV="true">
              <a:off x="378309" y="54"/>
              <a:ext cx="4729" cy="3306378"/>
            </a:xfrm>
            <a:prstGeom prst="line">
              <a:avLst/>
            </a:prstGeom>
            <a:ln cap="flat" w="75662">
              <a:solidFill>
                <a:srgbClr val="CFDDE6"/>
              </a:solidFill>
              <a:prstDash val="solid"/>
              <a:headEnd type="none" len="sm" w="sm"/>
              <a:tailEnd type="oval" len="lg" w="lg"/>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DAGZKNEwFbg</dc:identifier>
  <dcterms:modified xsi:type="dcterms:W3CDTF">2011-08-01T06:04:30Z</dcterms:modified>
  <cp:revision>1</cp:revision>
  <dc:title>Computer Engineering Project</dc:title>
</cp:coreProperties>
</file>